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1"/>
  </p:sldMasterIdLst>
  <p:notesMasterIdLst>
    <p:notesMasterId r:id="rId63"/>
  </p:notesMasterIdLst>
  <p:sldIdLst>
    <p:sldId id="904" r:id="rId2"/>
    <p:sldId id="1061" r:id="rId3"/>
    <p:sldId id="1056" r:id="rId4"/>
    <p:sldId id="1063" r:id="rId5"/>
    <p:sldId id="1064" r:id="rId6"/>
    <p:sldId id="955" r:id="rId7"/>
    <p:sldId id="915" r:id="rId8"/>
    <p:sldId id="1016" r:id="rId9"/>
    <p:sldId id="1017" r:id="rId10"/>
    <p:sldId id="1065" r:id="rId11"/>
    <p:sldId id="947" r:id="rId12"/>
    <p:sldId id="1018" r:id="rId13"/>
    <p:sldId id="1024" r:id="rId14"/>
    <p:sldId id="1067" r:id="rId15"/>
    <p:sldId id="1025" r:id="rId16"/>
    <p:sldId id="1072" r:id="rId17"/>
    <p:sldId id="1073" r:id="rId18"/>
    <p:sldId id="1076" r:id="rId19"/>
    <p:sldId id="1074" r:id="rId20"/>
    <p:sldId id="1075" r:id="rId21"/>
    <p:sldId id="1079" r:id="rId22"/>
    <p:sldId id="1100" r:id="rId23"/>
    <p:sldId id="1083" r:id="rId24"/>
    <p:sldId id="1031" r:id="rId25"/>
    <p:sldId id="1070" r:id="rId26"/>
    <p:sldId id="1087" r:id="rId27"/>
    <p:sldId id="1088" r:id="rId28"/>
    <p:sldId id="1084" r:id="rId29"/>
    <p:sldId id="1086" r:id="rId30"/>
    <p:sldId id="1035" r:id="rId31"/>
    <p:sldId id="1089" r:id="rId32"/>
    <p:sldId id="1091" r:id="rId33"/>
    <p:sldId id="1040" r:id="rId34"/>
    <p:sldId id="1046" r:id="rId35"/>
    <p:sldId id="1047" r:id="rId36"/>
    <p:sldId id="1037" r:id="rId37"/>
    <p:sldId id="1049" r:id="rId38"/>
    <p:sldId id="1092" r:id="rId39"/>
    <p:sldId id="1053" r:id="rId40"/>
    <p:sldId id="1093" r:id="rId41"/>
    <p:sldId id="1052" r:id="rId42"/>
    <p:sldId id="1048" r:id="rId43"/>
    <p:sldId id="1094" r:id="rId44"/>
    <p:sldId id="906" r:id="rId45"/>
    <p:sldId id="1028" r:id="rId46"/>
    <p:sldId id="1095" r:id="rId47"/>
    <p:sldId id="1102" r:id="rId48"/>
    <p:sldId id="1103" r:id="rId49"/>
    <p:sldId id="1105" r:id="rId50"/>
    <p:sldId id="1106" r:id="rId51"/>
    <p:sldId id="1104" r:id="rId52"/>
    <p:sldId id="1096" r:id="rId53"/>
    <p:sldId id="1098" r:id="rId54"/>
    <p:sldId id="1097" r:id="rId55"/>
    <p:sldId id="1043" r:id="rId56"/>
    <p:sldId id="1042" r:id="rId57"/>
    <p:sldId id="1044" r:id="rId58"/>
    <p:sldId id="1038" r:id="rId59"/>
    <p:sldId id="941" r:id="rId60"/>
    <p:sldId id="1039" r:id="rId61"/>
    <p:sldId id="1090" r:id="rId6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EE25"/>
    <a:srgbClr val="FF6600"/>
    <a:srgbClr val="FFD666"/>
    <a:srgbClr val="CC9500"/>
    <a:srgbClr val="F0B81F"/>
    <a:srgbClr val="E5A800"/>
    <a:srgbClr val="FFCF4C"/>
    <a:srgbClr val="A03333"/>
    <a:srgbClr val="900000"/>
    <a:srgbClr val="CC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autoAdjust="0"/>
    <p:restoredTop sz="72799" autoAdjust="0"/>
  </p:normalViewPr>
  <p:slideViewPr>
    <p:cSldViewPr snapToGrid="0">
      <p:cViewPr varScale="1">
        <p:scale>
          <a:sx n="119" d="100"/>
          <a:sy n="119" d="100"/>
        </p:scale>
        <p:origin x="2852" y="72"/>
      </p:cViewPr>
      <p:guideLst/>
    </p:cSldViewPr>
  </p:slideViewPr>
  <p:notesTextViewPr>
    <p:cViewPr>
      <p:scale>
        <a:sx n="150" d="100"/>
        <a:sy n="150" d="100"/>
      </p:scale>
      <p:origin x="0" y="0"/>
    </p:cViewPr>
  </p:notesText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9" tIns="46480" rIns="92959" bIns="46480" rtlCol="0"/>
          <a:lstStyle>
            <a:lvl1pPr algn="r">
              <a:defRPr sz="1300"/>
            </a:lvl1pPr>
          </a:lstStyle>
          <a:p>
            <a:fld id="{FC151BD9-A8D5-42FC-8C0B-5479A9C0A3DB}" type="datetimeFigureOut">
              <a:rPr lang="en-US" smtClean="0"/>
              <a:t>9/28/2018</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9" tIns="46480" rIns="92959" bIns="464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9" tIns="46480" rIns="92959" bIns="46480" rtlCol="0" anchor="b"/>
          <a:lstStyle>
            <a:lvl1pPr algn="r">
              <a:defRPr sz="1300"/>
            </a:lvl1pPr>
          </a:lstStyle>
          <a:p>
            <a:fld id="{E6517F1F-6505-40F0-B92A-0D136955C762}" type="slidenum">
              <a:rPr lang="en-US" smtClean="0"/>
              <a:t>‹#›</a:t>
            </a:fld>
            <a:endParaRPr lang="en-US"/>
          </a:p>
        </p:txBody>
      </p:sp>
    </p:spTree>
    <p:extLst>
      <p:ext uri="{BB962C8B-B14F-4D97-AF65-F5344CB8AC3E}">
        <p14:creationId xmlns:p14="http://schemas.microsoft.com/office/powerpoint/2010/main" val="113217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a:t>
            </a:fld>
            <a:endParaRPr lang="en-US"/>
          </a:p>
        </p:txBody>
      </p:sp>
    </p:spTree>
    <p:extLst>
      <p:ext uri="{BB962C8B-B14F-4D97-AF65-F5344CB8AC3E}">
        <p14:creationId xmlns:p14="http://schemas.microsoft.com/office/powerpoint/2010/main" val="297045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defRPr/>
            </a:pPr>
            <a:r>
              <a:rPr lang="en-US" dirty="0"/>
              <a:t>Find the point within feasible region that goes the furthest in the optimization direction</a:t>
            </a:r>
          </a:p>
          <a:p>
            <a:pPr defTabSz="879378">
              <a:defRPr/>
            </a:pPr>
            <a:r>
              <a:rPr lang="en-US" dirty="0"/>
              <a:t>Intuitively, rotate the feasible region until the direction of optimization is pointing above. Optimum is achieved at the topmost point within feasible region after rotation</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13</a:t>
            </a:fld>
            <a:endParaRPr lang="en-US"/>
          </a:p>
        </p:txBody>
      </p:sp>
    </p:spTree>
    <p:extLst>
      <p:ext uri="{BB962C8B-B14F-4D97-AF65-F5344CB8AC3E}">
        <p14:creationId xmlns:p14="http://schemas.microsoft.com/office/powerpoint/2010/main" val="338594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LP with only equality constraints on non-negative variables</a:t>
            </a:r>
          </a:p>
          <a:p>
            <a:endParaRPr lang="en-US" dirty="0"/>
          </a:p>
          <a:p>
            <a:pPr defTabSz="879378">
              <a:defRPr/>
            </a:pPr>
            <a:r>
              <a:rPr lang="en-US" dirty="0"/>
              <a:t>Any vertex of the feasible region of the converted LP corresponds to a vertex of the original LP</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20</a:t>
            </a:fld>
            <a:endParaRPr lang="en-US"/>
          </a:p>
        </p:txBody>
      </p:sp>
    </p:spTree>
    <p:extLst>
      <p:ext uri="{BB962C8B-B14F-4D97-AF65-F5344CB8AC3E}">
        <p14:creationId xmlns:p14="http://schemas.microsoft.com/office/powerpoint/2010/main" val="213030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LP with only equality constraints on non-negative variables</a:t>
            </a:r>
          </a:p>
          <a:p>
            <a:endParaRPr lang="en-US" dirty="0" smtClean="0"/>
          </a:p>
          <a:p>
            <a:pPr defTabSz="879378">
              <a:defRPr/>
            </a:pPr>
            <a:r>
              <a:rPr lang="en-US" dirty="0" smtClean="0"/>
              <a:t>Any vertex of the feasible region of the converted LP corresponds to a vertex of the original LP</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21</a:t>
            </a:fld>
            <a:endParaRPr lang="en-US"/>
          </a:p>
        </p:txBody>
      </p:sp>
    </p:spTree>
    <p:extLst>
      <p:ext uri="{BB962C8B-B14F-4D97-AF65-F5344CB8AC3E}">
        <p14:creationId xmlns:p14="http://schemas.microsoft.com/office/powerpoint/2010/main" val="386907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smtClean="0"/>
                  <a:t>An LP with only equality constraints on non-negative </a:t>
                </a:r>
                <a:r>
                  <a:rPr lang="en-US" dirty="0" smtClean="0"/>
                  <a:t>variables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Any vertex of the feasible region of the converted LP corresponds to a vertex of the original LP</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 Focus on </a:t>
                </a:r>
                <a:r>
                  <a:rPr lang="en-US" i="0">
                    <a:latin typeface="Cambria Math" panose="02040503050406030204" pitchFamily="18" charset="0"/>
                  </a:rPr>
                  <a:t>𝐴𝑥=𝑏</a:t>
                </a:r>
                <a:r>
                  <a:rPr lang="en-US" dirty="0"/>
                  <a:t>. </a:t>
                </a:r>
              </a:p>
              <a:p>
                <a:endParaRPr lang="en-US"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22</a:t>
            </a:fld>
            <a:endParaRPr lang="en-US"/>
          </a:p>
        </p:txBody>
      </p:sp>
    </p:spTree>
    <p:extLst>
      <p:ext uri="{BB962C8B-B14F-4D97-AF65-F5344CB8AC3E}">
        <p14:creationId xmlns:p14="http://schemas.microsoft.com/office/powerpoint/2010/main" val="102458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smtClean="0"/>
                  <a:t>An LP with only equality constraints on non-negative </a:t>
                </a:r>
                <a:r>
                  <a:rPr lang="en-US" dirty="0" smtClean="0"/>
                  <a:t>variables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Any vertex of the feasible region of the converted LP corresponds to a vertex of the original LP</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 Focus on </a:t>
                </a:r>
                <a:r>
                  <a:rPr lang="en-US" i="0">
                    <a:latin typeface="Cambria Math" panose="02040503050406030204" pitchFamily="18" charset="0"/>
                  </a:rPr>
                  <a:t>𝐴𝑥=𝑏</a:t>
                </a:r>
                <a:r>
                  <a:rPr lang="en-US" dirty="0"/>
                  <a:t>. </a:t>
                </a:r>
              </a:p>
              <a:p>
                <a:endParaRPr lang="en-US"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23</a:t>
            </a:fld>
            <a:endParaRPr lang="en-US"/>
          </a:p>
        </p:txBody>
      </p:sp>
    </p:spTree>
    <p:extLst>
      <p:ext uri="{BB962C8B-B14F-4D97-AF65-F5344CB8AC3E}">
        <p14:creationId xmlns:p14="http://schemas.microsoft.com/office/powerpoint/2010/main" val="902662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879378">
                  <a:defRPr/>
                </a:pPr>
                <a:r>
                  <a:rPr lang="en-US" dirty="0"/>
                  <a:t>Set some the inequality constraints as equality constraints to get a linear system with exactly </a:t>
                </a:r>
                <a14:m>
                  <m:oMath xmlns:m="http://schemas.openxmlformats.org/officeDocument/2006/math">
                    <m:r>
                      <a:rPr lang="en-US" i="1">
                        <a:latin typeface="Cambria Math" panose="02040503050406030204" pitchFamily="18" charset="0"/>
                      </a:rPr>
                      <m:t>𝑛</m:t>
                    </m:r>
                  </m:oMath>
                </a14:m>
                <a:r>
                  <a:rPr lang="en-US" dirty="0"/>
                  <a:t> constraints and </a:t>
                </a:r>
                <a14:m>
                  <m:oMath xmlns:m="http://schemas.openxmlformats.org/officeDocument/2006/math">
                    <m:r>
                      <a:rPr lang="en-US" i="1">
                        <a:latin typeface="Cambria Math" panose="02040503050406030204" pitchFamily="18" charset="0"/>
                      </a:rPr>
                      <m:t>𝑛</m:t>
                    </m:r>
                  </m:oMath>
                </a14:m>
                <a:r>
                  <a:rPr lang="en-US" dirty="0"/>
                  <a:t> variables. Equivalently, set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variables to be </a:t>
                </a:r>
                <a14:m>
                  <m:oMath xmlns:m="http://schemas.openxmlformats.org/officeDocument/2006/math">
                    <m:r>
                      <a:rPr lang="en-US" b="0" i="1" smtClean="0">
                        <a:latin typeface="Cambria Math" panose="02040503050406030204" pitchFamily="18" charset="0"/>
                      </a:rPr>
                      <m:t>0</m:t>
                    </m:r>
                  </m:oMath>
                </a14:m>
                <a:endParaRPr lang="en-US" dirty="0"/>
              </a:p>
              <a:p>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𝐽</m:t>
                        </m:r>
                      </m:sub>
                    </m:sSub>
                  </m:oMath>
                </a14:m>
                <a:r>
                  <a:rPr lang="en-US" dirty="0"/>
                  <a:t> is a matrix consists of a subset of columns of A</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Set some the inequality constraints as equality constraints </a:t>
                </a:r>
                <a:r>
                  <a:rPr lang="en-US" dirty="0"/>
                  <a:t>to get a linear system with exactly </a:t>
                </a:r>
                <a:r>
                  <a:rPr lang="en-US" i="0">
                    <a:latin typeface="Cambria Math" panose="02040503050406030204" pitchFamily="18" charset="0"/>
                  </a:rPr>
                  <a:t>𝑛</a:t>
                </a:r>
                <a:r>
                  <a:rPr lang="en-US" dirty="0"/>
                  <a:t> constraints and </a:t>
                </a:r>
                <a:r>
                  <a:rPr lang="en-US" i="0">
                    <a:latin typeface="Cambria Math" panose="02040503050406030204" pitchFamily="18" charset="0"/>
                  </a:rPr>
                  <a:t>𝑛</a:t>
                </a:r>
                <a:r>
                  <a:rPr lang="en-US" dirty="0"/>
                  <a:t> </a:t>
                </a:r>
                <a:r>
                  <a:rPr lang="en-US" dirty="0" smtClean="0"/>
                  <a:t>variables. Equivalently, set </a:t>
                </a:r>
                <a:r>
                  <a:rPr lang="en-US" b="0" i="0" smtClean="0">
                    <a:latin typeface="Cambria Math" panose="02040503050406030204" pitchFamily="18" charset="0"/>
                  </a:rPr>
                  <a:t>𝑛−𝑚</a:t>
                </a:r>
                <a:r>
                  <a:rPr lang="en-US" dirty="0" smtClean="0"/>
                  <a:t> variables to be </a:t>
                </a:r>
                <a:r>
                  <a:rPr lang="en-US" b="0" i="0" smtClean="0">
                    <a:latin typeface="Cambria Math" panose="02040503050406030204" pitchFamily="18" charset="0"/>
                  </a:rPr>
                  <a:t>0</a:t>
                </a:r>
                <a:endParaRPr lang="en-US" dirty="0"/>
              </a:p>
              <a:p>
                <a:r>
                  <a:rPr lang="en-US" sz="1200" b="0" dirty="0" smtClean="0"/>
                  <a:t>Where </a:t>
                </a:r>
                <a:r>
                  <a:rPr lang="en-US" sz="1200" b="0" i="0" smtClean="0">
                    <a:latin typeface="Cambria Math" panose="02040503050406030204" pitchFamily="18" charset="0"/>
                  </a:rPr>
                  <a:t>𝐴_𝐽</a:t>
                </a:r>
                <a:r>
                  <a:rPr lang="en-US" sz="1200" b="0" dirty="0" smtClean="0"/>
                  <a:t> is a matrix consists of a subset of columns of A</a:t>
                </a:r>
                <a:endParaRPr lang="en-US"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24</a:t>
            </a:fld>
            <a:endParaRPr lang="en-US"/>
          </a:p>
        </p:txBody>
      </p:sp>
    </p:spTree>
    <p:extLst>
      <p:ext uri="{BB962C8B-B14F-4D97-AF65-F5344CB8AC3E}">
        <p14:creationId xmlns:p14="http://schemas.microsoft.com/office/powerpoint/2010/main" val="257593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26</a:t>
            </a:fld>
            <a:endParaRPr lang="en-US"/>
          </a:p>
        </p:txBody>
      </p:sp>
    </p:spTree>
    <p:extLst>
      <p:ext uri="{BB962C8B-B14F-4D97-AF65-F5344CB8AC3E}">
        <p14:creationId xmlns:p14="http://schemas.microsoft.com/office/powerpoint/2010/main" val="198629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27</a:t>
            </a:fld>
            <a:endParaRPr lang="en-US"/>
          </a:p>
        </p:txBody>
      </p:sp>
    </p:spTree>
    <p:extLst>
      <p:ext uri="{BB962C8B-B14F-4D97-AF65-F5344CB8AC3E}">
        <p14:creationId xmlns:p14="http://schemas.microsoft.com/office/powerpoint/2010/main" val="2823224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34</a:t>
            </a:fld>
            <a:endParaRPr lang="en-US"/>
          </a:p>
        </p:txBody>
      </p:sp>
    </p:spTree>
    <p:extLst>
      <p:ext uri="{BB962C8B-B14F-4D97-AF65-F5344CB8AC3E}">
        <p14:creationId xmlns:p14="http://schemas.microsoft.com/office/powerpoint/2010/main" val="384110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following text in </a:t>
            </a:r>
            <a:r>
              <a:rPr lang="en-US" dirty="0" err="1" smtClean="0"/>
              <a:t>LaTex</a:t>
            </a:r>
            <a:r>
              <a:rPr lang="en-US" dirty="0" smtClean="0"/>
              <a:t>)</a:t>
            </a:r>
          </a:p>
          <a:p>
            <a:r>
              <a:rPr lang="en-US" dirty="0" smtClean="0"/>
              <a:t>Let's expand all the expressions about vector and matrix so that it is more concrete and easier to see for some students. </a:t>
            </a:r>
            <a:r>
              <a:rPr lang="en-US" dirty="0" err="1" smtClean="0"/>
              <a:t>W.l.o.g</a:t>
            </a:r>
            <a:r>
              <a:rPr lang="en-US" dirty="0" smtClean="0"/>
              <a:t>., let's assume $J=1..m$, and the new variable introduced to the base $J$ is $x_{m+1}$, i.e., $j=m+1$. So we have original $x=[x_1,x_2,...,x_m,0,0,0,0,...,0]$, and the updated $x'=[x'_1,x'_2,...,</a:t>
            </a:r>
            <a:r>
              <a:rPr lang="en-US" dirty="0" err="1" smtClean="0"/>
              <a:t>x'_m</a:t>
            </a:r>
            <a:r>
              <a:rPr lang="en-US" dirty="0" smtClean="0"/>
              <a:t>,\alpha,0,0,...,0]$.We defined\begin{equation}</a:t>
            </a:r>
            <a:r>
              <a:rPr lang="en-US" dirty="0" err="1" smtClean="0"/>
              <a:t>x'_j</a:t>
            </a:r>
            <a:r>
              <a:rPr lang="en-US" dirty="0" smtClean="0"/>
              <a:t>=</a:t>
            </a:r>
            <a:r>
              <a:rPr lang="en-US" dirty="0" err="1" smtClean="0"/>
              <a:t>x_j</a:t>
            </a:r>
            <a:r>
              <a:rPr lang="en-US" dirty="0" smtClean="0"/>
              <a:t> + \alpha * </a:t>
            </a:r>
            <a:r>
              <a:rPr lang="en-US" dirty="0" err="1" smtClean="0"/>
              <a:t>d_j</a:t>
            </a:r>
            <a:r>
              <a:rPr lang="en-US" dirty="0" smtClean="0"/>
              <a:t> \label{eqn1}\end{equation}Then the objective value\begin{equation}f(x)=</a:t>
            </a:r>
            <a:r>
              <a:rPr lang="en-US" dirty="0" err="1" smtClean="0"/>
              <a:t>c^Tx</a:t>
            </a:r>
            <a:r>
              <a:rPr lang="en-US" dirty="0" smtClean="0"/>
              <a:t>=c_1x_1+c_2x_2+...+</a:t>
            </a:r>
            <a:r>
              <a:rPr lang="en-US" dirty="0" err="1" smtClean="0"/>
              <a:t>c_nx_n</a:t>
            </a:r>
            <a:r>
              <a:rPr lang="en-US" dirty="0" smtClean="0"/>
              <a:t>=c_1x_1+c_2x_2+...+</a:t>
            </a:r>
            <a:r>
              <a:rPr lang="en-US" dirty="0" err="1" smtClean="0"/>
              <a:t>c_mx_m</a:t>
            </a:r>
            <a:r>
              <a:rPr lang="en-US" dirty="0" smtClean="0"/>
              <a:t>\end{equation}(because remaining $n-m$ variables are $0$).The updated objective value is\begin{equation}f(x')=</a:t>
            </a:r>
            <a:r>
              <a:rPr lang="en-US" dirty="0" err="1" smtClean="0"/>
              <a:t>c^Tx</a:t>
            </a:r>
            <a:r>
              <a:rPr lang="en-US" dirty="0" smtClean="0"/>
              <a:t>'=c_1x'_1+c_2x'_2+...+c_</a:t>
            </a:r>
            <a:r>
              <a:rPr lang="en-US" dirty="0" err="1" smtClean="0"/>
              <a:t>nx</a:t>
            </a:r>
            <a:r>
              <a:rPr lang="en-US" dirty="0" smtClean="0"/>
              <a:t>'_n=c_1x'_1+c_2x'_2+...+c_mx'_</a:t>
            </a:r>
            <a:r>
              <a:rPr lang="en-US" dirty="0" err="1" smtClean="0"/>
              <a:t>m+c</a:t>
            </a:r>
            <a:r>
              <a:rPr lang="en-US" dirty="0" smtClean="0"/>
              <a:t>_{m+1}\alpha\end{equation}(because remaining $n-m-1$ variables are $0$)Embedding </a:t>
            </a:r>
            <a:r>
              <a:rPr lang="en-US" dirty="0" err="1" smtClean="0"/>
              <a:t>Eqn</a:t>
            </a:r>
            <a:r>
              <a:rPr lang="en-US" dirty="0" smtClean="0"/>
              <a:t> \ref{eqn1} into this formulation, we get\begin{align}f(x')&amp;=c_1(x_1 + \alpha d_1)+c_2 (x_2 + \alpha d_2)+...+</a:t>
            </a:r>
            <a:r>
              <a:rPr lang="en-US" dirty="0" err="1" smtClean="0"/>
              <a:t>c_m</a:t>
            </a:r>
            <a:r>
              <a:rPr lang="en-US" dirty="0" smtClean="0"/>
              <a:t>(</a:t>
            </a:r>
            <a:r>
              <a:rPr lang="en-US" dirty="0" err="1" smtClean="0"/>
              <a:t>x_m</a:t>
            </a:r>
            <a:r>
              <a:rPr lang="en-US" dirty="0" smtClean="0"/>
              <a:t> + \alpha </a:t>
            </a:r>
            <a:r>
              <a:rPr lang="en-US" dirty="0" err="1" smtClean="0"/>
              <a:t>d_m</a:t>
            </a:r>
            <a:r>
              <a:rPr lang="en-US" dirty="0" smtClean="0"/>
              <a:t>)+c_{m+1}\alpha\\&amp;=c_1x_1+c_2x_2+...+</a:t>
            </a:r>
            <a:r>
              <a:rPr lang="en-US" dirty="0" err="1" smtClean="0"/>
              <a:t>c_mx_m</a:t>
            </a:r>
            <a:r>
              <a:rPr lang="en-US" dirty="0" smtClean="0"/>
              <a:t>+\alpha(c_1d_1+c_2d_2+...+</a:t>
            </a:r>
            <a:r>
              <a:rPr lang="en-US" dirty="0" err="1" smtClean="0"/>
              <a:t>c_md_m</a:t>
            </a:r>
            <a:r>
              <a:rPr lang="en-US" dirty="0" smtClean="0"/>
              <a:t>)+c_{m+1}\alpha\\&amp;=f(x)+\alpha(c_{m+1}+c_1d_1+c_2d_2+...+</a:t>
            </a:r>
            <a:r>
              <a:rPr lang="en-US" dirty="0" err="1" smtClean="0"/>
              <a:t>c_md_m</a:t>
            </a:r>
            <a:r>
              <a:rPr lang="en-US" dirty="0" smtClean="0"/>
              <a:t>)\end{align}Now use the vector notation, and the choice of $j$ ($j=m+1$), we have \begin{equation}f(x')=</a:t>
            </a:r>
            <a:r>
              <a:rPr lang="en-US" dirty="0" err="1" smtClean="0"/>
              <a:t>c^Tx</a:t>
            </a:r>
            <a:r>
              <a:rPr lang="en-US" dirty="0" smtClean="0"/>
              <a:t>+\alpha(</a:t>
            </a:r>
            <a:r>
              <a:rPr lang="en-US" dirty="0" err="1" smtClean="0"/>
              <a:t>c_j+c_J^Td_J</a:t>
            </a:r>
            <a:r>
              <a:rPr lang="en-US" dirty="0" smtClean="0"/>
              <a:t>)\end{equation}</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35</a:t>
            </a:fld>
            <a:endParaRPr lang="en-US"/>
          </a:p>
        </p:txBody>
      </p:sp>
    </p:spTree>
    <p:extLst>
      <p:ext uri="{BB962C8B-B14F-4D97-AF65-F5344CB8AC3E}">
        <p14:creationId xmlns:p14="http://schemas.microsoft.com/office/powerpoint/2010/main" val="152787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2</a:t>
            </a:fld>
            <a:endParaRPr lang="en-US"/>
          </a:p>
        </p:txBody>
      </p:sp>
    </p:spTree>
    <p:extLst>
      <p:ext uri="{BB962C8B-B14F-4D97-AF65-F5344CB8AC3E}">
        <p14:creationId xmlns:p14="http://schemas.microsoft.com/office/powerpoint/2010/main" val="1820122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few notes about simplex</a:t>
            </a:r>
            <a:r>
              <a:rPr lang="en-US" sz="1200" b="0" i="0" kern="1200" baseline="0" dirty="0" smtClean="0">
                <a:solidFill>
                  <a:schemeClr val="tx1"/>
                </a:solidFill>
                <a:effectLst/>
                <a:latin typeface="+mn-lt"/>
                <a:ea typeface="+mn-ea"/>
                <a:cs typeface="+mn-cs"/>
              </a:rPr>
              <a:t> algorithm:</a:t>
            </a:r>
          </a:p>
          <a:p>
            <a:pPr marL="228600" indent="-228600">
              <a:buAutoNum type="arabicParenR"/>
            </a:pPr>
            <a:r>
              <a:rPr lang="en-US" sz="1200" b="0" i="0" kern="1200" dirty="0" smtClean="0">
                <a:solidFill>
                  <a:schemeClr val="tx1"/>
                </a:solidFill>
                <a:effectLst/>
                <a:latin typeface="+mn-lt"/>
                <a:ea typeface="+mn-ea"/>
                <a:cs typeface="+mn-cs"/>
              </a:rPr>
              <a:t>It is not necessary to move to a neighboring vertex with the lowest \bar{c}_j or highest objective value. As long as the </a:t>
            </a:r>
            <a:r>
              <a:rPr lang="en-US" sz="1200" b="0" i="0" kern="1200" dirty="0" err="1" smtClean="0">
                <a:solidFill>
                  <a:schemeClr val="tx1"/>
                </a:solidFill>
                <a:effectLst/>
                <a:latin typeface="+mn-lt"/>
                <a:ea typeface="+mn-ea"/>
                <a:cs typeface="+mn-cs"/>
              </a:rPr>
              <a:t>obj</a:t>
            </a:r>
            <a:r>
              <a:rPr lang="en-US" sz="1200" b="0" i="0" kern="1200" dirty="0" smtClean="0">
                <a:solidFill>
                  <a:schemeClr val="tx1"/>
                </a:solidFill>
                <a:effectLst/>
                <a:latin typeface="+mn-lt"/>
                <a:ea typeface="+mn-ea"/>
                <a:cs typeface="+mn-cs"/>
              </a:rPr>
              <a:t> value increases, i.e., \bar{c}_j&lt;0, simplex algorithm is guaranteed to converge to the optimal solution. </a:t>
            </a:r>
          </a:p>
          <a:p>
            <a:pPr marL="228600" indent="-228600">
              <a:buAutoNum type="arabicParenR"/>
            </a:pPr>
            <a:r>
              <a:rPr lang="en-US" sz="1200" b="0" i="0" kern="1200" dirty="0" smtClean="0">
                <a:solidFill>
                  <a:schemeClr val="tx1"/>
                </a:solidFill>
                <a:effectLst/>
                <a:latin typeface="+mn-lt"/>
                <a:ea typeface="+mn-ea"/>
                <a:cs typeface="+mn-cs"/>
              </a:rPr>
              <a:t>In fact, these two selection criteria (choose the neighboring vertex with the lowest \bar{c}_j or highest objective value) are different, and neither of them is guaranteed to lead to the "shortest path" in terms of the number of iterations.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36</a:t>
            </a:fld>
            <a:endParaRPr lang="en-US"/>
          </a:p>
        </p:txBody>
      </p:sp>
    </p:spTree>
    <p:extLst>
      <p:ext uri="{BB962C8B-B14F-4D97-AF65-F5344CB8AC3E}">
        <p14:creationId xmlns:p14="http://schemas.microsoft.com/office/powerpoint/2010/main" val="2540787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solidFill>
                      <a:srgbClr val="FF0000"/>
                    </a:solidFill>
                  </a:rPr>
                  <a:t>Range of </a:t>
                </a:r>
                <a14:m>
                  <m:oMath xmlns:m="http://schemas.openxmlformats.org/officeDocument/2006/math">
                    <m:r>
                      <a:rPr lang="en-US" b="0" i="1" smtClean="0">
                        <a:solidFill>
                          <a:srgbClr val="FF0000"/>
                        </a:solidFill>
                        <a:latin typeface="Cambria Math" panose="02040503050406030204" pitchFamily="18" charset="0"/>
                      </a:rPr>
                      <m:t>𝛼</m:t>
                    </m:r>
                  </m:oMath>
                </a14:m>
                <a:r>
                  <a:rPr lang="en-US" dirty="0" smtClean="0">
                    <a:solidFill>
                      <a:srgbClr val="FF0000"/>
                    </a:solidFill>
                  </a:rPr>
                  <a:t> is determined to </a:t>
                </a:r>
                <a:r>
                  <a:rPr lang="en-US" dirty="0">
                    <a:solidFill>
                      <a:srgbClr val="FF0000"/>
                    </a:solidFill>
                  </a:rPr>
                  <a:t>ensure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≥0</m:t>
                    </m:r>
                  </m:oMath>
                </a14:m>
                <a:endParaRPr lang="en-US"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Note: Here </a:t>
                </a:r>
                <a:r>
                  <a:rPr lang="en-US" sz="1200" b="0" i="0" kern="1200" dirty="0" smtClean="0">
                    <a:solidFill>
                      <a:schemeClr val="tx1"/>
                    </a:solidFill>
                    <a:effectLst/>
                    <a:latin typeface="+mn-lt"/>
                    <a:ea typeface="+mn-ea"/>
                    <a:cs typeface="+mn-cs"/>
                  </a:rPr>
                  <a:t>we are showing the feasible</a:t>
                </a:r>
                <a:r>
                  <a:rPr lang="en-US" sz="1200" b="0" i="0" kern="1200" baseline="0" dirty="0" smtClean="0">
                    <a:solidFill>
                      <a:schemeClr val="tx1"/>
                    </a:solidFill>
                    <a:effectLst/>
                    <a:latin typeface="+mn-lt"/>
                    <a:ea typeface="+mn-ea"/>
                    <a:cs typeface="+mn-cs"/>
                  </a:rPr>
                  <a:t> region of the </a:t>
                </a:r>
                <a:r>
                  <a:rPr lang="en-US" sz="1200" b="0" i="0" kern="1200" dirty="0" smtClean="0">
                    <a:solidFill>
                      <a:schemeClr val="tx1"/>
                    </a:solidFill>
                    <a:effectLst/>
                    <a:latin typeface="+mn-lt"/>
                    <a:ea typeface="+mn-ea"/>
                    <a:cs typeface="+mn-cs"/>
                  </a:rPr>
                  <a:t>non-standard</a:t>
                </a:r>
                <a:r>
                  <a:rPr lang="en-US" sz="1200" b="0" i="0" kern="1200" baseline="0" dirty="0" smtClean="0">
                    <a:solidFill>
                      <a:schemeClr val="tx1"/>
                    </a:solidFill>
                    <a:effectLst/>
                    <a:latin typeface="+mn-lt"/>
                    <a:ea typeface="+mn-ea"/>
                    <a:cs typeface="+mn-cs"/>
                  </a:rPr>
                  <a:t> form in the lower left corner. But the description of the simplex algorithm is </a:t>
                </a:r>
                <a:r>
                  <a:rPr lang="en-US" sz="1200" b="0" i="0" kern="1200" dirty="0" smtClean="0">
                    <a:solidFill>
                      <a:schemeClr val="tx1"/>
                    </a:solidFill>
                    <a:effectLst/>
                    <a:latin typeface="+mn-lt"/>
                    <a:ea typeface="+mn-ea"/>
                    <a:cs typeface="+mn-cs"/>
                  </a:rPr>
                  <a:t>for standard form Ax=b. If x\in R^2 in standard</a:t>
                </a:r>
                <a:r>
                  <a:rPr lang="en-US" sz="1200" b="0" i="0" kern="1200" baseline="0" dirty="0" smtClean="0">
                    <a:solidFill>
                      <a:schemeClr val="tx1"/>
                    </a:solidFill>
                    <a:effectLst/>
                    <a:latin typeface="+mn-lt"/>
                    <a:ea typeface="+mn-ea"/>
                    <a:cs typeface="+mn-cs"/>
                  </a:rPr>
                  <a:t> form</a:t>
                </a:r>
                <a:r>
                  <a:rPr lang="en-US" sz="1200" b="0" i="0" kern="1200" dirty="0" smtClean="0">
                    <a:solidFill>
                      <a:schemeClr val="tx1"/>
                    </a:solidFill>
                    <a:effectLst/>
                    <a:latin typeface="+mn-lt"/>
                    <a:ea typeface="+mn-ea"/>
                    <a:cs typeface="+mn-cs"/>
                  </a:rPr>
                  <a:t>, then there can only be one point with x_1, x_2 both nonzero.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smtClean="0">
                  <a:solidFill>
                    <a:srgbClr val="FF0000"/>
                  </a:solidFill>
                </a:endParaRPr>
              </a:p>
              <a:p>
                <a:r>
                  <a:rPr lang="en-US" dirty="0" smtClean="0">
                    <a:solidFill>
                      <a:srgbClr val="FF0000"/>
                    </a:solidFill>
                  </a:rPr>
                  <a:t>To ensure </a:t>
                </a:r>
                <a:r>
                  <a:rPr lang="en-US" b="0" i="0" smtClean="0">
                    <a:solidFill>
                      <a:srgbClr val="FF0000"/>
                    </a:solidFill>
                    <a:latin typeface="Cambria Math" panose="02040503050406030204" pitchFamily="18" charset="0"/>
                  </a:rPr>
                  <a:t>𝑠_1,𝑠_2≥0</a:t>
                </a:r>
                <a:r>
                  <a:rPr lang="en-US" dirty="0" smtClean="0">
                    <a:solidFill>
                      <a:srgbClr val="FF0000"/>
                    </a:solidFill>
                  </a:rPr>
                  <a:t>, </a:t>
                </a:r>
                <a:endParaRPr lang="en-US"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37</a:t>
            </a:fld>
            <a:endParaRPr lang="en-US"/>
          </a:p>
        </p:txBody>
      </p:sp>
    </p:spTree>
    <p:extLst>
      <p:ext uri="{BB962C8B-B14F-4D97-AF65-F5344CB8AC3E}">
        <p14:creationId xmlns:p14="http://schemas.microsoft.com/office/powerpoint/2010/main" val="2291610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solidFill>
                      <a:srgbClr val="FF0000"/>
                    </a:solidFill>
                  </a:rPr>
                  <a:t>The inverse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𝐽</m:t>
                        </m:r>
                      </m:sub>
                      <m:sup>
                        <m:r>
                          <a:rPr lang="en-US" b="0" i="1" smtClean="0">
                            <a:latin typeface="Cambria Math" panose="02040503050406030204" pitchFamily="18" charset="0"/>
                          </a:rPr>
                          <m:t>−1</m:t>
                        </m:r>
                      </m:sup>
                    </m:sSubSup>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0.25</m:t>
                              </m:r>
                            </m:e>
                          </m:mr>
                          <m:mr>
                            <m:e>
                              <m:r>
                                <a:rPr lang="en-US" b="0" i="1" smtClean="0">
                                  <a:latin typeface="Cambria Math" panose="02040503050406030204" pitchFamily="18" charset="0"/>
                                </a:rPr>
                                <m:t>1</m:t>
                              </m:r>
                            </m:e>
                            <m:e>
                              <m:r>
                                <a:rPr lang="en-US" b="0" i="1" smtClean="0">
                                  <a:latin typeface="Cambria Math" panose="02040503050406030204" pitchFamily="18" charset="0"/>
                                </a:rPr>
                                <m:t>−0.05</m:t>
                              </m:r>
                            </m:e>
                          </m:mr>
                        </m:m>
                      </m:e>
                    </m:d>
                  </m:oMath>
                </a14:m>
                <a:endParaRPr lang="en-US" dirty="0">
                  <a:solidFill>
                    <a:srgbClr val="FF0000"/>
                  </a:solidFill>
                </a:endParaRPr>
              </a:p>
              <a:p>
                <a:r>
                  <a:rPr lang="en-US">
                    <a:solidFill>
                      <a:srgbClr val="FF0000"/>
                    </a:solidFill>
                  </a:rPr>
                  <a:t>-30-[-</a:t>
                </a:r>
                <a:r>
                  <a:rPr lang="en-US" dirty="0">
                    <a:solidFill>
                      <a:srgbClr val="FF0000"/>
                    </a:solidFill>
                  </a:rPr>
                  <a:t>30,0]^</a:t>
                </a:r>
                <a:r>
                  <a:rPr lang="en-US">
                    <a:solidFill>
                      <a:srgbClr val="FF0000"/>
                    </a:solidFill>
                  </a:rPr>
                  <a:t>T[0.5,0.4]=-15</a:t>
                </a:r>
                <a:endParaRPr lang="en-US" dirty="0">
                  <a:solidFill>
                    <a:srgbClr val="FF0000"/>
                  </a:solidFill>
                </a:endParaRPr>
              </a:p>
              <a:p>
                <a:r>
                  <a:rPr lang="en-US" dirty="0">
                    <a:solidFill>
                      <a:srgbClr val="FF0000"/>
                    </a:solidFill>
                  </a:rPr>
                  <a:t>To ensure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≥0</m:t>
                    </m:r>
                  </m:oMath>
                </a14:m>
                <a:r>
                  <a:rPr lang="en-US" dirty="0">
                    <a:solidFill>
                      <a:srgbClr val="FF0000"/>
                    </a:solidFill>
                  </a:rPr>
                  <a:t>, </a:t>
                </a:r>
                <a:endParaRPr lang="en-US" dirty="0"/>
              </a:p>
            </p:txBody>
          </p:sp>
        </mc:Choice>
        <mc:Fallback xmlns="">
          <p:sp>
            <p:nvSpPr>
              <p:cNvPr id="3" name="Notes Placeholder 2"/>
              <p:cNvSpPr>
                <a:spLocks noGrp="1"/>
              </p:cNvSpPr>
              <p:nvPr>
                <p:ph type="body" idx="1"/>
              </p:nvPr>
            </p:nvSpPr>
            <p:spPr/>
            <p:txBody>
              <a:bodyPr/>
              <a:lstStyle/>
              <a:p>
                <a:r>
                  <a:rPr lang="en-US" dirty="0" smtClean="0">
                    <a:solidFill>
                      <a:srgbClr val="FF0000"/>
                    </a:solidFill>
                  </a:rPr>
                  <a:t>The inverse </a:t>
                </a:r>
                <a:r>
                  <a:rPr lang="en-US" i="0">
                    <a:latin typeface="Cambria Math" panose="02040503050406030204" pitchFamily="18" charset="0"/>
                  </a:rPr>
                  <a:t>𝐴</a:t>
                </a:r>
                <a:r>
                  <a:rPr lang="en-US" b="0" i="0" smtClean="0">
                    <a:latin typeface="Cambria Math" panose="02040503050406030204" pitchFamily="18" charset="0"/>
                  </a:rPr>
                  <a:t>_</a:t>
                </a:r>
                <a:r>
                  <a:rPr lang="en-US" i="0">
                    <a:latin typeface="Cambria Math" panose="02040503050406030204" pitchFamily="18" charset="0"/>
                  </a:rPr>
                  <a:t>𝐽^</a:t>
                </a:r>
                <a:r>
                  <a:rPr lang="en-US" b="0" i="0" smtClean="0">
                    <a:latin typeface="Cambria Math" panose="02040503050406030204" pitchFamily="18" charset="0"/>
                  </a:rPr>
                  <a:t>(</a:t>
                </a:r>
                <a:r>
                  <a:rPr lang="en-US" b="0" i="0" smtClean="0">
                    <a:latin typeface="Cambria Math" panose="02040503050406030204" pitchFamily="18" charset="0"/>
                  </a:rPr>
                  <a:t>−1</a:t>
                </a:r>
                <a:r>
                  <a:rPr lang="en-US" b="0" i="0" smtClean="0">
                    <a:latin typeface="Cambria Math" panose="02040503050406030204" pitchFamily="18" charset="0"/>
                  </a:rPr>
                  <a:t>)</a:t>
                </a:r>
                <a:r>
                  <a:rPr lang="en-US" i="0">
                    <a:latin typeface="Cambria Math" panose="02040503050406030204" pitchFamily="18" charset="0"/>
                  </a:rPr>
                  <a:t>=[■8(</a:t>
                </a:r>
                <a:r>
                  <a:rPr lang="en-US" b="0" i="0" smtClean="0">
                    <a:latin typeface="Cambria Math" panose="02040503050406030204" pitchFamily="18" charset="0"/>
                  </a:rPr>
                  <a:t>0&amp;0.25@1&amp;−0.05)]</a:t>
                </a:r>
                <a:endParaRPr lang="en-US" dirty="0" smtClean="0">
                  <a:solidFill>
                    <a:srgbClr val="FF0000"/>
                  </a:solidFill>
                </a:endParaRPr>
              </a:p>
              <a:p>
                <a:r>
                  <a:rPr lang="en-US" dirty="0" smtClean="0">
                    <a:solidFill>
                      <a:srgbClr val="FF0000"/>
                    </a:solidFill>
                  </a:rPr>
                  <a:t>To ensure </a:t>
                </a:r>
                <a:r>
                  <a:rPr lang="en-US" b="0" i="0" smtClean="0">
                    <a:solidFill>
                      <a:srgbClr val="FF0000"/>
                    </a:solidFill>
                    <a:latin typeface="Cambria Math" panose="02040503050406030204" pitchFamily="18" charset="0"/>
                  </a:rPr>
                  <a:t>𝑠_1,𝑠_2≥0</a:t>
                </a:r>
                <a:r>
                  <a:rPr lang="en-US" dirty="0" smtClean="0">
                    <a:solidFill>
                      <a:srgbClr val="FF0000"/>
                    </a:solidFill>
                  </a:rPr>
                  <a:t>, </a:t>
                </a:r>
                <a:endParaRPr lang="en-US"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38</a:t>
            </a:fld>
            <a:endParaRPr lang="en-US"/>
          </a:p>
        </p:txBody>
      </p:sp>
    </p:spTree>
    <p:extLst>
      <p:ext uri="{BB962C8B-B14F-4D97-AF65-F5344CB8AC3E}">
        <p14:creationId xmlns:p14="http://schemas.microsoft.com/office/powerpoint/2010/main" val="306217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39</a:t>
            </a:fld>
            <a:endParaRPr lang="en-US"/>
          </a:p>
        </p:txBody>
      </p:sp>
    </p:spTree>
    <p:extLst>
      <p:ext uri="{BB962C8B-B14F-4D97-AF65-F5344CB8AC3E}">
        <p14:creationId xmlns:p14="http://schemas.microsoft.com/office/powerpoint/2010/main" val="2005048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55</a:t>
            </a:fld>
            <a:endParaRPr lang="en-US"/>
          </a:p>
        </p:txBody>
      </p:sp>
    </p:spTree>
    <p:extLst>
      <p:ext uri="{BB962C8B-B14F-4D97-AF65-F5344CB8AC3E}">
        <p14:creationId xmlns:p14="http://schemas.microsoft.com/office/powerpoint/2010/main" val="3514389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Let us first interpret the dual solution. You can check the hidden slide in the lecture slides (slide 56 in the latest version, labeled as not required). In the running example in class, the dual solution can be interpreted in the following way: the machine hour has an imputed worth of $5.625 and the human working hour $37.5. If someone comes up to you (you are the manager of the factory), saying that I would like to work for you at a salary less than $37.5/hour, you should hire him at least for some \delta_1&gt;0 hours every day. Similarly, if someone is willing to let you use their machine at a price of less than $5.625 per hour, you should use their machine at least for some \delta_2&gt;0 hours every day.</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meaning of the dual is simply bounding the value of the primal. Again, look at our running example. We are going to check some linear combination of the constraints. Let u and v be a non-negative coefficient for the first and second constraints. Then we know that by multiplying the first constraint by u and the second constraint by v, and adding the two resulting constraints together, we get</a:t>
            </a:r>
          </a:p>
          <a:p>
            <a:r>
              <a:rPr lang="en-US" sz="1200" b="0" i="0" kern="1200" dirty="0" smtClean="0">
                <a:solidFill>
                  <a:schemeClr val="tx1"/>
                </a:solidFill>
                <a:effectLst/>
                <a:latin typeface="+mn-lt"/>
                <a:ea typeface="+mn-ea"/>
                <a:cs typeface="+mn-cs"/>
              </a:rPr>
              <a:t>u*(0.2x+0.5y)+v*(4x+2y)&lt;=90u+800v</a:t>
            </a:r>
          </a:p>
          <a:p>
            <a:r>
              <a:rPr lang="en-US" sz="1200" b="0" i="0" kern="1200" dirty="0" smtClean="0">
                <a:solidFill>
                  <a:schemeClr val="tx1"/>
                </a:solidFill>
                <a:effectLst/>
                <a:latin typeface="+mn-lt"/>
                <a:ea typeface="+mn-ea"/>
                <a:cs typeface="+mn-cs"/>
              </a:rPr>
              <a:t>Rearrange the terms, we get </a:t>
            </a:r>
          </a:p>
          <a:p>
            <a:r>
              <a:rPr lang="en-US" sz="1200" b="0" i="0" kern="1200" dirty="0" smtClean="0">
                <a:solidFill>
                  <a:schemeClr val="tx1"/>
                </a:solidFill>
                <a:effectLst/>
                <a:latin typeface="+mn-lt"/>
                <a:ea typeface="+mn-ea"/>
                <a:cs typeface="+mn-cs"/>
              </a:rPr>
              <a:t>(u*0.2+v*4)x+(u*0.5+v*2)y&lt;=90u+800v</a:t>
            </a:r>
          </a:p>
          <a:p>
            <a:r>
              <a:rPr lang="en-US" sz="1200" b="0" i="0" kern="1200" dirty="0" smtClean="0">
                <a:solidFill>
                  <a:schemeClr val="tx1"/>
                </a:solidFill>
                <a:effectLst/>
                <a:latin typeface="+mn-lt"/>
                <a:ea typeface="+mn-ea"/>
                <a:cs typeface="+mn-cs"/>
              </a:rPr>
              <a:t>If we choose u and v such that u*0.2+v*4&gt;=30, and u*0.5+v*2&gt;=30, then we know</a:t>
            </a:r>
          </a:p>
          <a:p>
            <a:r>
              <a:rPr lang="en-US" sz="1200" b="0" i="0" kern="1200" dirty="0" smtClean="0">
                <a:solidFill>
                  <a:schemeClr val="tx1"/>
                </a:solidFill>
                <a:effectLst/>
                <a:latin typeface="+mn-lt"/>
                <a:ea typeface="+mn-ea"/>
                <a:cs typeface="+mn-cs"/>
              </a:rPr>
              <a:t>30x+30y&lt;=(u*0.2+v*4)x+(u*0.5+v*2)y&lt;=90u+800v</a:t>
            </a:r>
          </a:p>
          <a:p>
            <a:r>
              <a:rPr lang="en-US" sz="1200" b="0" i="0" kern="1200" dirty="0" smtClean="0">
                <a:solidFill>
                  <a:schemeClr val="tx1"/>
                </a:solidFill>
                <a:effectLst/>
                <a:latin typeface="+mn-lt"/>
                <a:ea typeface="+mn-ea"/>
                <a:cs typeface="+mn-cs"/>
              </a:rPr>
              <a:t>since </a:t>
            </a:r>
            <a:r>
              <a:rPr lang="en-US" sz="1200" b="0" i="0" kern="1200" dirty="0" err="1" smtClean="0">
                <a:solidFill>
                  <a:schemeClr val="tx1"/>
                </a:solidFill>
                <a:effectLst/>
                <a:latin typeface="+mn-lt"/>
                <a:ea typeface="+mn-ea"/>
                <a:cs typeface="+mn-cs"/>
              </a:rPr>
              <a:t>x,y</a:t>
            </a:r>
            <a:r>
              <a:rPr lang="en-US" sz="1200" b="0" i="0" kern="1200" dirty="0" smtClean="0">
                <a:solidFill>
                  <a:schemeClr val="tx1"/>
                </a:solidFill>
                <a:effectLst/>
                <a:latin typeface="+mn-lt"/>
                <a:ea typeface="+mn-ea"/>
                <a:cs typeface="+mn-cs"/>
              </a:rPr>
              <a:t> are nonnegative.</a:t>
            </a:r>
          </a:p>
          <a:p>
            <a:r>
              <a:rPr lang="en-US" sz="1200" b="0" i="0" kern="1200" dirty="0" smtClean="0">
                <a:solidFill>
                  <a:schemeClr val="tx1"/>
                </a:solidFill>
                <a:effectLst/>
                <a:latin typeface="+mn-lt"/>
                <a:ea typeface="+mn-ea"/>
                <a:cs typeface="+mn-cs"/>
              </a:rPr>
              <a:t>Therefore, for any </a:t>
            </a:r>
            <a:r>
              <a:rPr lang="en-US" sz="1200" b="0" i="0" kern="1200" dirty="0" err="1" smtClean="0">
                <a:solidFill>
                  <a:schemeClr val="tx1"/>
                </a:solidFill>
                <a:effectLst/>
                <a:latin typeface="+mn-lt"/>
                <a:ea typeface="+mn-ea"/>
                <a:cs typeface="+mn-cs"/>
              </a:rPr>
              <a:t>u,v</a:t>
            </a:r>
            <a:r>
              <a:rPr lang="en-US" sz="1200" b="0" i="0" kern="1200" dirty="0" smtClean="0">
                <a:solidFill>
                  <a:schemeClr val="tx1"/>
                </a:solidFill>
                <a:effectLst/>
                <a:latin typeface="+mn-lt"/>
                <a:ea typeface="+mn-ea"/>
                <a:cs typeface="+mn-cs"/>
              </a:rPr>
              <a:t> such that u*0.2+v*4&gt;=30, and u*0.5+v*2&gt;=30, we know 90u+800v is an upper bound of the objective value of any feasible solution of the LP, and therefore is also an upper bound of f^*, the optimal objective value of the LP.</a:t>
            </a:r>
          </a:p>
          <a:p>
            <a:r>
              <a:rPr lang="en-US" sz="1200" b="0" i="0" kern="1200" dirty="0" smtClean="0">
                <a:solidFill>
                  <a:schemeClr val="tx1"/>
                </a:solidFill>
                <a:effectLst/>
                <a:latin typeface="+mn-lt"/>
                <a:ea typeface="+mn-ea"/>
                <a:cs typeface="+mn-cs"/>
              </a:rPr>
              <a:t>What is the tightest bound we can get following this idea?</a:t>
            </a:r>
          </a:p>
          <a:p>
            <a:r>
              <a:rPr lang="en-US" sz="1200" b="0" i="0" kern="1200" dirty="0" smtClean="0">
                <a:solidFill>
                  <a:schemeClr val="tx1"/>
                </a:solidFill>
                <a:effectLst/>
                <a:latin typeface="+mn-lt"/>
                <a:ea typeface="+mn-ea"/>
                <a:cs typeface="+mn-cs"/>
              </a:rPr>
              <a:t>We can write this as an optimization problem below: </a:t>
            </a:r>
          </a:p>
          <a:p>
            <a:r>
              <a:rPr lang="en-US" sz="1200" b="0" i="0" kern="1200" dirty="0" err="1" smtClean="0">
                <a:solidFill>
                  <a:schemeClr val="tx1"/>
                </a:solidFill>
                <a:effectLst/>
                <a:latin typeface="+mn-lt"/>
                <a:ea typeface="+mn-ea"/>
                <a:cs typeface="+mn-cs"/>
              </a:rPr>
              <a:t>min_u,v</a:t>
            </a:r>
            <a:r>
              <a:rPr lang="en-US" sz="1200" b="0" i="0" kern="1200" dirty="0" smtClean="0">
                <a:solidFill>
                  <a:schemeClr val="tx1"/>
                </a:solidFill>
                <a:effectLst/>
                <a:latin typeface="+mn-lt"/>
                <a:ea typeface="+mn-ea"/>
                <a:cs typeface="+mn-cs"/>
              </a:rPr>
              <a:t> 90u+800v</a:t>
            </a:r>
          </a:p>
          <a:p>
            <a:r>
              <a:rPr lang="en-US" sz="1200" b="0" i="0" kern="1200" dirty="0" err="1" smtClean="0">
                <a:solidFill>
                  <a:schemeClr val="tx1"/>
                </a:solidFill>
                <a:effectLst/>
                <a:latin typeface="+mn-lt"/>
                <a:ea typeface="+mn-ea"/>
                <a:cs typeface="+mn-cs"/>
              </a:rPr>
              <a:t>s.t.</a:t>
            </a:r>
            <a:r>
              <a:rPr lang="en-US" sz="1200" b="0" i="0" kern="1200" dirty="0" smtClean="0">
                <a:solidFill>
                  <a:schemeClr val="tx1"/>
                </a:solidFill>
                <a:effectLst/>
                <a:latin typeface="+mn-lt"/>
                <a:ea typeface="+mn-ea"/>
                <a:cs typeface="+mn-cs"/>
              </a:rPr>
              <a:t> u*0.2+v*4&gt;=30</a:t>
            </a:r>
          </a:p>
          <a:p>
            <a:r>
              <a:rPr lang="en-US" sz="1200" b="0" i="0" kern="1200" dirty="0" smtClean="0">
                <a:solidFill>
                  <a:schemeClr val="tx1"/>
                </a:solidFill>
                <a:effectLst/>
                <a:latin typeface="+mn-lt"/>
                <a:ea typeface="+mn-ea"/>
                <a:cs typeface="+mn-cs"/>
              </a:rPr>
              <a:t>u*0.5+v*2&gt;=30</a:t>
            </a:r>
          </a:p>
          <a:p>
            <a:r>
              <a:rPr lang="en-US" sz="1200" b="0" i="0" kern="1200" dirty="0" smtClean="0">
                <a:solidFill>
                  <a:schemeClr val="tx1"/>
                </a:solidFill>
                <a:effectLst/>
                <a:latin typeface="+mn-lt"/>
                <a:ea typeface="+mn-ea"/>
                <a:cs typeface="+mn-cs"/>
              </a:rPr>
              <a:t>u&gt;=0, v&gt;=0</a:t>
            </a:r>
          </a:p>
          <a:p>
            <a:r>
              <a:rPr lang="en-US" sz="1200" b="0" i="0" kern="1200" dirty="0" smtClean="0">
                <a:solidFill>
                  <a:schemeClr val="tx1"/>
                </a:solidFill>
                <a:effectLst/>
                <a:latin typeface="+mn-lt"/>
                <a:ea typeface="+mn-ea"/>
                <a:cs typeface="+mn-cs"/>
              </a:rPr>
              <a:t>which is the dual LP.</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 tried to provide some other interpretations of the dual, but they are probably not ideal. I provide them here so that it may give you some intuition.</a:t>
            </a:r>
          </a:p>
          <a:p>
            <a:r>
              <a:rPr lang="en-US" sz="1200" b="0" i="0" kern="1200" dirty="0" smtClean="0">
                <a:solidFill>
                  <a:schemeClr val="tx1"/>
                </a:solidFill>
                <a:effectLst/>
                <a:latin typeface="+mn-lt"/>
                <a:ea typeface="+mn-ea"/>
                <a:cs typeface="+mn-cs"/>
              </a:rPr>
              <a:t>Suppose Alice has no machine and no employee but she has social connections such that she can sell Product 1 and 2 as many as she wants. Alice can buy human labor and machine hour at a price u and v per hour from a factory, owned by Bob. Bob has no way to sell the products, but he can let Alice use the resources he has (machines and human labor) to produce Product 1 and 2. </a:t>
            </a:r>
          </a:p>
          <a:p>
            <a:r>
              <a:rPr lang="en-US" sz="1200" b="0" i="0" kern="1200" dirty="0" smtClean="0">
                <a:solidFill>
                  <a:schemeClr val="tx1"/>
                </a:solidFill>
                <a:effectLst/>
                <a:latin typeface="+mn-lt"/>
                <a:ea typeface="+mn-ea"/>
                <a:cs typeface="+mn-cs"/>
              </a:rPr>
              <a:t>If u and v are very small such that 0.2u+4v&lt;30, clearly Alice would like to buy as much machine hour and human labor hour from Bob as possible with a ratio of 0.2:4 (similar for product 2). Of course, when this is the case, Bob will increase the price he asks for. However, if both 0.2u+4v&gt;=30 and 5u+2v&gt;=30, then Alice will not buy anything from Bob because it is not profitable for her anymore.</a:t>
            </a:r>
          </a:p>
          <a:p>
            <a:r>
              <a:rPr lang="en-US" sz="1200" b="0" i="0" kern="1200" dirty="0" smtClean="0">
                <a:solidFill>
                  <a:schemeClr val="tx1"/>
                </a:solidFill>
                <a:effectLst/>
                <a:latin typeface="+mn-lt"/>
                <a:ea typeface="+mn-ea"/>
                <a:cs typeface="+mn-cs"/>
              </a:rPr>
              <a:t>Assume Bob can only sell 800 machine hour and 90 human labor hour as a bundle to Alice (no partial sale allowed). From Alice's perspective, given the price </a:t>
            </a:r>
            <a:r>
              <a:rPr lang="en-US" sz="1200" b="0" i="0" kern="1200" dirty="0" err="1" smtClean="0">
                <a:solidFill>
                  <a:schemeClr val="tx1"/>
                </a:solidFill>
                <a:effectLst/>
                <a:latin typeface="+mn-lt"/>
                <a:ea typeface="+mn-ea"/>
                <a:cs typeface="+mn-cs"/>
              </a:rPr>
              <a:t>u,v</a:t>
            </a:r>
            <a:r>
              <a:rPr lang="en-US" sz="1200" b="0" i="0" kern="1200" dirty="0" smtClean="0">
                <a:solidFill>
                  <a:schemeClr val="tx1"/>
                </a:solidFill>
                <a:effectLst/>
                <a:latin typeface="+mn-lt"/>
                <a:ea typeface="+mn-ea"/>
                <a:cs typeface="+mn-cs"/>
              </a:rPr>
              <a:t>, she has to pay 90u+800v. Is this profitable? Given the price </a:t>
            </a:r>
            <a:r>
              <a:rPr lang="en-US" sz="1200" b="0" i="0" kern="1200" dirty="0" err="1" smtClean="0">
                <a:solidFill>
                  <a:schemeClr val="tx1"/>
                </a:solidFill>
                <a:effectLst/>
                <a:latin typeface="+mn-lt"/>
                <a:ea typeface="+mn-ea"/>
                <a:cs typeface="+mn-cs"/>
              </a:rPr>
              <a:t>u,v</a:t>
            </a:r>
            <a:r>
              <a:rPr lang="en-US" sz="1200" b="0" i="0" kern="1200" dirty="0" smtClean="0">
                <a:solidFill>
                  <a:schemeClr val="tx1"/>
                </a:solidFill>
                <a:effectLst/>
                <a:latin typeface="+mn-lt"/>
                <a:ea typeface="+mn-ea"/>
                <a:cs typeface="+mn-cs"/>
              </a:rPr>
              <a:t>, how can she decide whether or not she should trade with Bob? One way is to solve the original LP, and compare the objective value of the LP, denoted as f^* and 90u+800v. She should not trade </a:t>
            </a:r>
            <a:r>
              <a:rPr lang="en-US" sz="1200" b="1" i="0" kern="1200" dirty="0" smtClean="0">
                <a:solidFill>
                  <a:schemeClr val="tx1"/>
                </a:solidFill>
                <a:effectLst/>
                <a:latin typeface="+mn-lt"/>
                <a:ea typeface="+mn-ea"/>
                <a:cs typeface="+mn-cs"/>
              </a:rPr>
              <a:t>if and only if</a:t>
            </a:r>
            <a:r>
              <a:rPr lang="en-US" sz="1200" b="0" i="0" kern="1200" dirty="0" smtClean="0">
                <a:solidFill>
                  <a:schemeClr val="tx1"/>
                </a:solidFill>
                <a:effectLst/>
                <a:latin typeface="+mn-lt"/>
                <a:ea typeface="+mn-ea"/>
                <a:cs typeface="+mn-cs"/>
              </a:rPr>
              <a:t> f^*&lt;=90u+800v. However, our previous analysis provides a </a:t>
            </a:r>
            <a:r>
              <a:rPr lang="en-US" sz="1200" b="1" i="0" kern="1200" dirty="0" smtClean="0">
                <a:solidFill>
                  <a:schemeClr val="tx1"/>
                </a:solidFill>
                <a:effectLst/>
                <a:latin typeface="+mn-lt"/>
                <a:ea typeface="+mn-ea"/>
                <a:cs typeface="+mn-cs"/>
              </a:rPr>
              <a:t>sufficient condition</a:t>
            </a:r>
            <a:r>
              <a:rPr lang="en-US" sz="1200" b="0" i="0" kern="1200" dirty="0" smtClean="0">
                <a:solidFill>
                  <a:schemeClr val="tx1"/>
                </a:solidFill>
                <a:effectLst/>
                <a:latin typeface="+mn-lt"/>
                <a:ea typeface="+mn-ea"/>
                <a:cs typeface="+mn-cs"/>
              </a:rPr>
              <a:t> for "no trade": As long as 0.2u+4v&gt;=30 and 5u+2v&gt;=30, Alice should not trade. Since f^*&lt;=90u+800v is a </a:t>
            </a:r>
            <a:r>
              <a:rPr lang="en-US" sz="1200" b="1" i="0" kern="1200" dirty="0" smtClean="0">
                <a:solidFill>
                  <a:schemeClr val="tx1"/>
                </a:solidFill>
                <a:effectLst/>
                <a:latin typeface="+mn-lt"/>
                <a:ea typeface="+mn-ea"/>
                <a:cs typeface="+mn-cs"/>
              </a:rPr>
              <a:t>sufficient and necessary</a:t>
            </a:r>
            <a:r>
              <a:rPr lang="en-US" sz="1200" b="0" i="0" kern="1200" dirty="0" smtClean="0">
                <a:solidFill>
                  <a:schemeClr val="tx1"/>
                </a:solidFill>
                <a:effectLst/>
                <a:latin typeface="+mn-lt"/>
                <a:ea typeface="+mn-ea"/>
                <a:cs typeface="+mn-cs"/>
              </a:rPr>
              <a:t> condition for "no trade", we know that f^*&lt;=90u+800v as long as 0.2u+4v&gt;=30 and 5u+2v&gt;=30.</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we can find the tightest bound for f^* following this argument, which can be computed by solving the optimization problem below: </a:t>
            </a:r>
          </a:p>
          <a:p>
            <a:r>
              <a:rPr lang="en-US" sz="1200" b="0" i="0" kern="1200" dirty="0" err="1" smtClean="0">
                <a:solidFill>
                  <a:schemeClr val="tx1"/>
                </a:solidFill>
                <a:effectLst/>
                <a:latin typeface="+mn-lt"/>
                <a:ea typeface="+mn-ea"/>
                <a:cs typeface="+mn-cs"/>
              </a:rPr>
              <a:t>min_u,v</a:t>
            </a:r>
            <a:r>
              <a:rPr lang="en-US" sz="1200" b="0" i="0" kern="1200" dirty="0" smtClean="0">
                <a:solidFill>
                  <a:schemeClr val="tx1"/>
                </a:solidFill>
                <a:effectLst/>
                <a:latin typeface="+mn-lt"/>
                <a:ea typeface="+mn-ea"/>
                <a:cs typeface="+mn-cs"/>
              </a:rPr>
              <a:t> 90u+800v</a:t>
            </a:r>
          </a:p>
          <a:p>
            <a:r>
              <a:rPr lang="en-US" sz="1200" b="0" i="0" kern="1200" dirty="0" err="1" smtClean="0">
                <a:solidFill>
                  <a:schemeClr val="tx1"/>
                </a:solidFill>
                <a:effectLst/>
                <a:latin typeface="+mn-lt"/>
                <a:ea typeface="+mn-ea"/>
                <a:cs typeface="+mn-cs"/>
              </a:rPr>
              <a:t>s.t.</a:t>
            </a:r>
            <a:r>
              <a:rPr lang="en-US" sz="1200" b="0" i="0" kern="1200" dirty="0" smtClean="0">
                <a:solidFill>
                  <a:schemeClr val="tx1"/>
                </a:solidFill>
                <a:effectLst/>
                <a:latin typeface="+mn-lt"/>
                <a:ea typeface="+mn-ea"/>
                <a:cs typeface="+mn-cs"/>
              </a:rPr>
              <a:t> u*0.2+v*4&gt;=30</a:t>
            </a:r>
          </a:p>
          <a:p>
            <a:r>
              <a:rPr lang="en-US" sz="1200" b="0" i="0" kern="1200" dirty="0" smtClean="0">
                <a:solidFill>
                  <a:schemeClr val="tx1"/>
                </a:solidFill>
                <a:effectLst/>
                <a:latin typeface="+mn-lt"/>
                <a:ea typeface="+mn-ea"/>
                <a:cs typeface="+mn-cs"/>
              </a:rPr>
              <a:t>u*0.5+v*2&gt;=30</a:t>
            </a:r>
          </a:p>
          <a:p>
            <a:r>
              <a:rPr lang="en-US" sz="1200" b="0" i="0" kern="1200" dirty="0" smtClean="0">
                <a:solidFill>
                  <a:schemeClr val="tx1"/>
                </a:solidFill>
                <a:effectLst/>
                <a:latin typeface="+mn-lt"/>
                <a:ea typeface="+mn-ea"/>
                <a:cs typeface="+mn-cs"/>
              </a:rPr>
              <a:t>u&gt;=0, v&gt;=0</a:t>
            </a:r>
          </a:p>
          <a:p>
            <a:r>
              <a:rPr lang="en-US" sz="1200" b="0" i="0" kern="1200" dirty="0" smtClean="0">
                <a:solidFill>
                  <a:schemeClr val="tx1"/>
                </a:solidFill>
                <a:effectLst/>
                <a:latin typeface="+mn-lt"/>
                <a:ea typeface="+mn-ea"/>
                <a:cs typeface="+mn-cs"/>
              </a:rPr>
              <a:t>which is the dual LP.</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any student has a better economic interpretation of the dual, please share it with us on Piazza.</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56</a:t>
            </a:fld>
            <a:endParaRPr lang="en-US"/>
          </a:p>
        </p:txBody>
      </p:sp>
    </p:spTree>
    <p:extLst>
      <p:ext uri="{BB962C8B-B14F-4D97-AF65-F5344CB8AC3E}">
        <p14:creationId xmlns:p14="http://schemas.microsoft.com/office/powerpoint/2010/main" val="247315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a:t>
            </a:fld>
            <a:endParaRPr lang="en-US"/>
          </a:p>
        </p:txBody>
      </p:sp>
    </p:spTree>
    <p:extLst>
      <p:ext uri="{BB962C8B-B14F-4D97-AF65-F5344CB8AC3E}">
        <p14:creationId xmlns:p14="http://schemas.microsoft.com/office/powerpoint/2010/main" val="127533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4</a:t>
            </a:fld>
            <a:endParaRPr lang="en-US"/>
          </a:p>
        </p:txBody>
      </p:sp>
    </p:spTree>
    <p:extLst>
      <p:ext uri="{BB962C8B-B14F-4D97-AF65-F5344CB8AC3E}">
        <p14:creationId xmlns:p14="http://schemas.microsoft.com/office/powerpoint/2010/main" val="27245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5</a:t>
            </a:fld>
            <a:endParaRPr lang="en-US"/>
          </a:p>
        </p:txBody>
      </p:sp>
    </p:spTree>
    <p:extLst>
      <p:ext uri="{BB962C8B-B14F-4D97-AF65-F5344CB8AC3E}">
        <p14:creationId xmlns:p14="http://schemas.microsoft.com/office/powerpoint/2010/main" val="93517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lim>
                          </m:limLow>
                        </m:fName>
                        <m:e>
                          <m:r>
                            <a:rPr lang="en-US" i="1">
                              <a:latin typeface="Cambria Math" panose="02040503050406030204" pitchFamily="18" charset="0"/>
                            </a:rPr>
                            <m:t>30</m:t>
                          </m:r>
                          <m:r>
                            <a:rPr lang="en-US" i="1">
                              <a:latin typeface="Cambria Math" panose="02040503050406030204" pitchFamily="18" charset="0"/>
                            </a:rPr>
                            <m:t>𝑥</m:t>
                          </m:r>
                          <m:r>
                            <a:rPr lang="en-US" i="1">
                              <a:latin typeface="Cambria Math" panose="02040503050406030204" pitchFamily="18" charset="0"/>
                            </a:rPr>
                            <m:t>+30</m:t>
                          </m:r>
                          <m:r>
                            <a:rPr lang="en-US" i="1">
                              <a:latin typeface="Cambria Math" panose="02040503050406030204" pitchFamily="18" charset="0"/>
                            </a:rPr>
                            <m:t>𝑦</m:t>
                          </m:r>
                        </m:e>
                      </m:func>
                    </m:oMath>
                  </m:oMathPara>
                </a14:m>
                <a:endParaRPr lang="en-US" dirty="0"/>
              </a:p>
              <a:p>
                <a:r>
                  <a:rPr lang="en-US" dirty="0" err="1"/>
                  <a:t>s.t.</a:t>
                </a:r>
                <a:r>
                  <a:rPr lang="en-US" dirty="0"/>
                  <a:t> </a:t>
                </a:r>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0.2</m:t>
                      </m:r>
                      <m:r>
                        <a:rPr lang="en-US" i="1">
                          <a:latin typeface="Cambria Math" panose="02040503050406030204" pitchFamily="18" charset="0"/>
                        </a:rPr>
                        <m:t>𝑥</m:t>
                      </m:r>
                      <m:r>
                        <a:rPr lang="en-US" i="1">
                          <a:latin typeface="Cambria Math" panose="02040503050406030204" pitchFamily="18" charset="0"/>
                        </a:rPr>
                        <m:t>+0.5</m:t>
                      </m:r>
                      <m:r>
                        <a:rPr lang="en-US" i="1">
                          <a:latin typeface="Cambria Math" panose="02040503050406030204" pitchFamily="18" charset="0"/>
                        </a:rPr>
                        <m:t>𝑦</m:t>
                      </m:r>
                      <m:r>
                        <a:rPr lang="en-US" i="1">
                          <a:latin typeface="Cambria Math" panose="02040503050406030204" pitchFamily="18" charset="0"/>
                        </a:rPr>
                        <m:t>≤90</m:t>
                      </m:r>
                    </m:oMath>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+2</m:t>
                      </m:r>
                      <m:r>
                        <a:rPr lang="en-US" i="1">
                          <a:latin typeface="Cambria Math" panose="02040503050406030204" pitchFamily="18" charset="0"/>
                        </a:rPr>
                        <m:t>𝑦</m:t>
                      </m:r>
                      <m:r>
                        <a:rPr lang="en-US" i="1">
                          <a:latin typeface="Cambria Math" panose="02040503050406030204" pitchFamily="18" charset="0"/>
                        </a:rPr>
                        <m:t>≤800</m:t>
                      </m:r>
                    </m:oMath>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oMath>
                  </m:oMathPara>
                </a14:m>
                <a:endParaRPr lang="en-US" dirty="0"/>
              </a:p>
              <a:p>
                <a:endParaRPr lang="en-US" dirty="0"/>
              </a:p>
            </p:txBody>
          </p:sp>
        </mc:Choice>
        <mc:Fallback xmlns="">
          <p:sp>
            <p:nvSpPr>
              <p:cNvPr id="3" name="Notes Placeholder 2"/>
              <p:cNvSpPr>
                <a:spLocks noGrp="1"/>
              </p:cNvSpPr>
              <p:nvPr>
                <p:ph type="body" idx="1"/>
              </p:nvPr>
            </p:nvSpPr>
            <p:spPr/>
            <p:txBody>
              <a:bodyPr/>
              <a:lstStyle/>
              <a:p>
                <a:pPr/>
                <a:r>
                  <a:rPr lang="en-US" sz="1200" b="0" i="0" smtClean="0">
                    <a:latin typeface="Cambria Math" panose="02040503050406030204" pitchFamily="18" charset="0"/>
                  </a:rPr>
                  <a:t>m</a:t>
                </a:r>
                <a:r>
                  <a:rPr lang="en-US" sz="1200" b="0" i="0" smtClean="0">
                    <a:latin typeface="Cambria Math" panose="02040503050406030204" pitchFamily="18" charset="0"/>
                  </a:rPr>
                  <a:t>ax┬(</a:t>
                </a:r>
                <a:r>
                  <a:rPr lang="en-US" sz="1200" b="0" i="0" smtClean="0">
                    <a:latin typeface="Cambria Math" panose="02040503050406030204" pitchFamily="18" charset="0"/>
                  </a:rPr>
                  <a:t>𝑥,𝑦)</a:t>
                </a:r>
                <a:r>
                  <a:rPr lang="en-US" sz="1200" b="0" i="0" smtClean="0">
                    <a:latin typeface="Cambria Math" panose="02040503050406030204" pitchFamily="18" charset="0"/>
                  </a:rPr>
                  <a:t>⁡〖</a:t>
                </a:r>
                <a:r>
                  <a:rPr lang="en-US" sz="1200" b="0" i="0" smtClean="0">
                    <a:latin typeface="Cambria Math" panose="02040503050406030204" pitchFamily="18" charset="0"/>
                  </a:rPr>
                  <a:t>30𝑥+30𝑦</a:t>
                </a:r>
                <a:r>
                  <a:rPr lang="en-US" sz="1200" b="0" i="0" smtClean="0">
                    <a:latin typeface="Cambria Math" panose="02040503050406030204" pitchFamily="18" charset="0"/>
                  </a:rPr>
                  <a:t>〗</a:t>
                </a:r>
                <a:endParaRPr lang="en-US" sz="1200" dirty="0" smtClean="0"/>
              </a:p>
              <a:p>
                <a:r>
                  <a:rPr lang="en-US" sz="1200" dirty="0" err="1" smtClean="0"/>
                  <a:t>s.t.</a:t>
                </a:r>
                <a:r>
                  <a:rPr lang="en-US" sz="1200" dirty="0" smtClean="0"/>
                  <a:t> </a:t>
                </a:r>
                <a:endParaRPr lang="en-US" sz="1200" b="0" i="1" dirty="0" smtClean="0">
                  <a:latin typeface="Cambria Math" panose="02040503050406030204" pitchFamily="18" charset="0"/>
                </a:endParaRPr>
              </a:p>
              <a:p>
                <a:pPr/>
                <a:r>
                  <a:rPr lang="en-US" sz="1200" b="0" i="0" smtClean="0">
                    <a:latin typeface="Cambria Math" panose="02040503050406030204" pitchFamily="18" charset="0"/>
                  </a:rPr>
                  <a:t>0.2𝑥+0.5𝑦≤90</a:t>
                </a:r>
                <a:r>
                  <a:rPr lang="en-US" sz="1200" b="0" i="1" dirty="0" smtClean="0">
                    <a:latin typeface="Cambria Math" panose="02040503050406030204" pitchFamily="18" charset="0"/>
                  </a:rPr>
                  <a:t/>
                </a:r>
                <a:br>
                  <a:rPr lang="en-US" sz="1200" b="0" i="1" dirty="0" smtClean="0">
                    <a:latin typeface="Cambria Math" panose="02040503050406030204" pitchFamily="18" charset="0"/>
                  </a:rPr>
                </a:br>
                <a:r>
                  <a:rPr lang="en-US" sz="1200" b="0" i="0" smtClean="0">
                    <a:latin typeface="Cambria Math" panose="02040503050406030204" pitchFamily="18" charset="0"/>
                  </a:rPr>
                  <a:t>4𝑥+2𝑦≤800</a:t>
                </a:r>
                <a:r>
                  <a:rPr lang="en-US" sz="1200" b="0" i="1" dirty="0" smtClean="0">
                    <a:latin typeface="Cambria Math" panose="02040503050406030204" pitchFamily="18" charset="0"/>
                  </a:rPr>
                  <a:t/>
                </a:r>
                <a:br>
                  <a:rPr lang="en-US" sz="1200" b="0" i="1" dirty="0" smtClean="0">
                    <a:latin typeface="Cambria Math" panose="02040503050406030204" pitchFamily="18" charset="0"/>
                  </a:rPr>
                </a:br>
                <a:r>
                  <a:rPr lang="en-US" sz="1200" b="0" i="0" smtClean="0">
                    <a:latin typeface="Cambria Math" panose="02040503050406030204" pitchFamily="18" charset="0"/>
                  </a:rPr>
                  <a:t>𝑥≥0,𝑦≥0</a:t>
                </a:r>
                <a:endParaRPr lang="en-US" sz="1200" b="0" dirty="0" smtClean="0"/>
              </a:p>
              <a:p>
                <a:endParaRPr lang="en-US"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8</a:t>
            </a:fld>
            <a:endParaRPr lang="en-US"/>
          </a:p>
        </p:txBody>
      </p:sp>
    </p:spTree>
    <p:extLst>
      <p:ext uri="{BB962C8B-B14F-4D97-AF65-F5344CB8AC3E}">
        <p14:creationId xmlns:p14="http://schemas.microsoft.com/office/powerpoint/2010/main" val="384549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a:t>
            </a:r>
            <a:r>
              <a:rPr lang="en-US" baseline="0" dirty="0"/>
              <a:t> the plot</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9</a:t>
            </a:fld>
            <a:endParaRPr lang="en-US"/>
          </a:p>
        </p:txBody>
      </p:sp>
    </p:spTree>
    <p:extLst>
      <p:ext uri="{BB962C8B-B14F-4D97-AF65-F5344CB8AC3E}">
        <p14:creationId xmlns:p14="http://schemas.microsoft.com/office/powerpoint/2010/main" val="369646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talking about the Euclidean distance, but the Manhattan distance</a:t>
            </a:r>
          </a:p>
        </p:txBody>
      </p:sp>
      <p:sp>
        <p:nvSpPr>
          <p:cNvPr id="4" name="Slide Number Placeholder 3"/>
          <p:cNvSpPr>
            <a:spLocks noGrp="1"/>
          </p:cNvSpPr>
          <p:nvPr>
            <p:ph type="sldNum" sz="quarter" idx="10"/>
          </p:nvPr>
        </p:nvSpPr>
        <p:spPr/>
        <p:txBody>
          <a:bodyPr/>
          <a:lstStyle/>
          <a:p>
            <a:fld id="{E6517F1F-6505-40F0-B92A-0D136955C762}" type="slidenum">
              <a:rPr lang="en-US" smtClean="0"/>
              <a:t>10</a:t>
            </a:fld>
            <a:endParaRPr lang="en-US"/>
          </a:p>
        </p:txBody>
      </p:sp>
    </p:spTree>
    <p:extLst>
      <p:ext uri="{BB962C8B-B14F-4D97-AF65-F5344CB8AC3E}">
        <p14:creationId xmlns:p14="http://schemas.microsoft.com/office/powerpoint/2010/main" val="281505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0.2𝑥+0.5𝑦=90</a:t>
            </a:r>
          </a:p>
          <a:p>
            <a:r>
              <a:rPr lang="en-US" dirty="0"/>
              <a:t>4𝑥+2𝑦=800</a:t>
            </a:r>
          </a:p>
        </p:txBody>
      </p:sp>
      <p:sp>
        <p:nvSpPr>
          <p:cNvPr id="4" name="Slide Number Placeholder 3"/>
          <p:cNvSpPr>
            <a:spLocks noGrp="1"/>
          </p:cNvSpPr>
          <p:nvPr>
            <p:ph type="sldNum" sz="quarter" idx="10"/>
          </p:nvPr>
        </p:nvSpPr>
        <p:spPr/>
        <p:txBody>
          <a:bodyPr/>
          <a:lstStyle/>
          <a:p>
            <a:fld id="{E6517F1F-6505-40F0-B92A-0D136955C762}" type="slidenum">
              <a:rPr lang="en-US" smtClean="0"/>
              <a:t>11</a:t>
            </a:fld>
            <a:endParaRPr lang="en-US"/>
          </a:p>
        </p:txBody>
      </p:sp>
    </p:spTree>
    <p:extLst>
      <p:ext uri="{BB962C8B-B14F-4D97-AF65-F5344CB8AC3E}">
        <p14:creationId xmlns:p14="http://schemas.microsoft.com/office/powerpoint/2010/main" val="40992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858317" y="1216152"/>
            <a:ext cx="7585862" cy="990600"/>
          </a:xfrm>
        </p:spPr>
        <p:txBody>
          <a:bodyPr anchor="ctr" anchorCtr="0"/>
          <a:lstStyle>
            <a:lvl1pPr algn="ctr">
              <a:lnSpc>
                <a:spcPct val="150000"/>
              </a:lnSpc>
              <a:defRPr sz="3200" b="0">
                <a:solidFill>
                  <a:schemeClr val="accent1"/>
                </a:solidFill>
              </a:defRPr>
            </a:lvl1pPr>
          </a:lstStyle>
          <a:p>
            <a:r>
              <a:rPr kumimoji="0" lang="en-US" dirty="0"/>
              <a:t>Click to edit Master title style</a:t>
            </a:r>
          </a:p>
        </p:txBody>
      </p:sp>
      <p:sp>
        <p:nvSpPr>
          <p:cNvPr id="9" name="Subtitle 8"/>
          <p:cNvSpPr>
            <a:spLocks noGrp="1"/>
          </p:cNvSpPr>
          <p:nvPr>
            <p:ph type="subTitle" idx="1"/>
          </p:nvPr>
        </p:nvSpPr>
        <p:spPr>
          <a:xfrm>
            <a:off x="1259433" y="4176793"/>
            <a:ext cx="6806793" cy="1565329"/>
          </a:xfrm>
        </p:spPr>
        <p:txBody>
          <a:bodyPr anchor="ctr">
            <a:normAutofit/>
          </a:bodyPr>
          <a:lstStyle>
            <a:lvl1pPr marL="0" indent="0" algn="ctr">
              <a:buNone/>
              <a:defRPr sz="2400">
                <a:solidFill>
                  <a:schemeClr val="tx1"/>
                </a:solidFill>
                <a:latin typeface="+mn-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5" name="Shape 70"/>
          <p:cNvSpPr/>
          <p:nvPr userDrawn="1"/>
        </p:nvSpPr>
        <p:spPr>
          <a:xfrm>
            <a:off x="-9737" y="3309395"/>
            <a:ext cx="9154639" cy="53565"/>
          </a:xfrm>
          <a:prstGeom prst="rect">
            <a:avLst/>
          </a:prstGeom>
          <a:solidFill>
            <a:srgbClr val="FFC000"/>
          </a:solidFill>
          <a:ln w="12700">
            <a:miter lim="400000"/>
          </a:ln>
        </p:spPr>
        <p:txBody>
          <a:bodyPr lIns="0" tIns="0" rIns="0" bIns="0" anchor="ctr"/>
          <a:lstStyle/>
          <a:p>
            <a:pPr lvl="0">
              <a:defRPr sz="2400">
                <a:solidFill>
                  <a:srgbClr val="FFFFFF"/>
                </a:solidFill>
              </a:defRPr>
            </a:pPr>
            <a:endParaRPr sz="2646"/>
          </a:p>
        </p:txBody>
      </p:sp>
      <p:sp>
        <p:nvSpPr>
          <p:cNvPr id="6" name="Rectangle 5"/>
          <p:cNvSpPr>
            <a:spLocks noChangeArrowheads="1"/>
          </p:cNvSpPr>
          <p:nvPr userDrawn="1"/>
        </p:nvSpPr>
        <p:spPr bwMode="auto">
          <a:xfrm>
            <a:off x="0" y="3182111"/>
            <a:ext cx="9144903" cy="117330"/>
          </a:xfrm>
          <a:prstGeom prst="rect">
            <a:avLst/>
          </a:prstGeom>
          <a:solidFill>
            <a:schemeClr val="accent1"/>
          </a:solidFill>
          <a:ln w="12700">
            <a:solidFill>
              <a:schemeClr val="accent1"/>
            </a:solidFill>
            <a:miter lim="800000"/>
            <a:headEnd/>
            <a:tailEnd/>
          </a:ln>
          <a:effectLst/>
        </p:spPr>
        <p:txBody>
          <a:bodyPr wrap="none" lIns="91392" tIns="45696" rIns="91392" bIns="45696" anchor="ctr"/>
          <a:lstStyle/>
          <a:p>
            <a:endParaRPr lang="en-US" sz="2200">
              <a:solidFill>
                <a:schemeClr val="accent1"/>
              </a:solidFill>
            </a:endParaRPr>
          </a:p>
        </p:txBody>
      </p:sp>
    </p:spTree>
    <p:extLst>
      <p:ext uri="{BB962C8B-B14F-4D97-AF65-F5344CB8AC3E}">
        <p14:creationId xmlns:p14="http://schemas.microsoft.com/office/powerpoint/2010/main" val="162762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10"/>
          </p:nvPr>
        </p:nvSpPr>
        <p:spPr/>
        <p:txBody>
          <a:bodyPr/>
          <a:lstStyle/>
          <a:p>
            <a:fld id="{25DF680D-2C67-4C95-A53E-F5B5FCCE787F}" type="datetime1">
              <a:rPr lang="en-US" smtClean="0"/>
              <a:t>9/28/2018</a:t>
            </a:fld>
            <a:endParaRPr lang="en-US" dirty="0"/>
          </a:p>
        </p:txBody>
      </p:sp>
      <p:sp>
        <p:nvSpPr>
          <p:cNvPr id="11" name="Footer Placeholder 10"/>
          <p:cNvSpPr>
            <a:spLocks noGrp="1"/>
          </p:cNvSpPr>
          <p:nvPr>
            <p:ph type="ftr" sz="quarter" idx="11"/>
          </p:nvPr>
        </p:nvSpPr>
        <p:spPr/>
        <p:txBody>
          <a:bodyPr/>
          <a:lstStyle/>
          <a:p>
            <a:r>
              <a:rPr lang="en-US"/>
              <a:t>Fei Fang</a:t>
            </a:r>
            <a:endParaRPr lang="en-US" dirty="0"/>
          </a:p>
        </p:txBody>
      </p:sp>
      <p:sp>
        <p:nvSpPr>
          <p:cNvPr id="12" name="Slide Number Placeholder 11"/>
          <p:cNvSpPr>
            <a:spLocks noGrp="1"/>
          </p:cNvSpPr>
          <p:nvPr>
            <p:ph type="sldNum" sz="quarter" idx="12"/>
          </p:nvPr>
        </p:nvSpPr>
        <p:spPr/>
        <p:txBody>
          <a:bodyPr/>
          <a:lstStyle/>
          <a:p>
            <a:fld id="{A3B20E47-2A4C-4221-B6B9-A2AC2F1C1077}" type="slidenum">
              <a:rPr lang="en-US" smtClean="0"/>
              <a:pPr/>
              <a:t>‹#›</a:t>
            </a:fld>
            <a:endParaRPr lang="en-US" dirty="0"/>
          </a:p>
        </p:txBody>
      </p:sp>
    </p:spTree>
    <p:extLst>
      <p:ext uri="{BB962C8B-B14F-4D97-AF65-F5344CB8AC3E}">
        <p14:creationId xmlns:p14="http://schemas.microsoft.com/office/powerpoint/2010/main" val="384085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Date Placeholder 8"/>
          <p:cNvSpPr>
            <a:spLocks noGrp="1"/>
          </p:cNvSpPr>
          <p:nvPr>
            <p:ph type="dt" sz="half" idx="10"/>
          </p:nvPr>
        </p:nvSpPr>
        <p:spPr/>
        <p:txBody>
          <a:bodyPr/>
          <a:lstStyle/>
          <a:p>
            <a:fld id="{EB36123A-7BEE-45D6-98E4-96615EA46E29}" type="datetime1">
              <a:rPr lang="en-US" smtClean="0"/>
              <a:t>9/28/2018</a:t>
            </a:fld>
            <a:endParaRPr lang="en-US" dirty="0"/>
          </a:p>
        </p:txBody>
      </p:sp>
      <p:sp>
        <p:nvSpPr>
          <p:cNvPr id="10" name="Footer Placeholder 9"/>
          <p:cNvSpPr>
            <a:spLocks noGrp="1"/>
          </p:cNvSpPr>
          <p:nvPr>
            <p:ph type="ftr" sz="quarter" idx="11"/>
          </p:nvPr>
        </p:nvSpPr>
        <p:spPr/>
        <p:txBody>
          <a:bodyPr/>
          <a:lstStyle/>
          <a:p>
            <a:r>
              <a:rPr lang="en-US"/>
              <a:t>Fei Fang</a:t>
            </a:r>
            <a:endParaRPr lang="en-US" dirty="0"/>
          </a:p>
        </p:txBody>
      </p:sp>
      <p:sp>
        <p:nvSpPr>
          <p:cNvPr id="11" name="Slide Number Placeholder 10"/>
          <p:cNvSpPr>
            <a:spLocks noGrp="1"/>
          </p:cNvSpPr>
          <p:nvPr>
            <p:ph type="sldNum" sz="quarter" idx="12"/>
          </p:nvPr>
        </p:nvSpPr>
        <p:spPr/>
        <p:txBody>
          <a:bodyPr/>
          <a:lstStyle/>
          <a:p>
            <a:fld id="{A3B20E47-2A4C-4221-B6B9-A2AC2F1C1077}" type="slidenum">
              <a:rPr lang="en-US" smtClean="0"/>
              <a:pPr/>
              <a:t>‹#›</a:t>
            </a:fld>
            <a:endParaRPr lang="en-US" dirty="0"/>
          </a:p>
        </p:txBody>
      </p:sp>
    </p:spTree>
    <p:extLst>
      <p:ext uri="{BB962C8B-B14F-4D97-AF65-F5344CB8AC3E}">
        <p14:creationId xmlns:p14="http://schemas.microsoft.com/office/powerpoint/2010/main" val="98795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hape 68"/>
          <p:cNvSpPr/>
          <p:nvPr userDrawn="1"/>
        </p:nvSpPr>
        <p:spPr>
          <a:xfrm>
            <a:off x="0" y="0"/>
            <a:ext cx="9144000" cy="1096492"/>
          </a:xfrm>
          <a:prstGeom prst="rect">
            <a:avLst/>
          </a:prstGeom>
          <a:solidFill>
            <a:schemeClr val="bg1">
              <a:lumMod val="85000"/>
            </a:schemeClr>
          </a:solidFill>
          <a:ln w="12700">
            <a:miter lim="400000"/>
          </a:ln>
        </p:spPr>
        <p:txBody>
          <a:bodyPr lIns="0" tIns="0" rIns="0" bIns="0" anchor="ctr"/>
          <a:lstStyle/>
          <a:p>
            <a:pPr lvl="0">
              <a:defRPr sz="2400">
                <a:solidFill>
                  <a:srgbClr val="FFFFFF"/>
                </a:solidFill>
              </a:defRPr>
            </a:pPr>
            <a:endParaRPr dirty="0"/>
          </a:p>
        </p:txBody>
      </p:sp>
      <p:sp>
        <p:nvSpPr>
          <p:cNvPr id="22" name="Title Placeholder 21"/>
          <p:cNvSpPr>
            <a:spLocks noGrp="1"/>
          </p:cNvSpPr>
          <p:nvPr>
            <p:ph type="title"/>
          </p:nvPr>
        </p:nvSpPr>
        <p:spPr>
          <a:xfrm>
            <a:off x="457200" y="152400"/>
            <a:ext cx="8229600" cy="766953"/>
          </a:xfrm>
          <a:prstGeom prst="rect">
            <a:avLst/>
          </a:prstGeom>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7343192" y="6356350"/>
            <a:ext cx="1346656" cy="365760"/>
          </a:xfrm>
          <a:prstGeom prst="rect">
            <a:avLst/>
          </a:prstGeom>
        </p:spPr>
        <p:txBody>
          <a:bodyPr vert="horz"/>
          <a:lstStyle>
            <a:lvl1pPr algn="r" eaLnBrk="1" latinLnBrk="0" hangingPunct="1">
              <a:defRPr kumimoji="0" sz="1400">
                <a:solidFill>
                  <a:schemeClr val="tx2"/>
                </a:solidFill>
              </a:defRPr>
            </a:lvl1pPr>
          </a:lstStyle>
          <a:p>
            <a:fld id="{3760176F-149E-43B7-B695-28E73B44851A}" type="datetime1">
              <a:rPr lang="en-US" smtClean="0"/>
              <a:t>9/28/2018</a:t>
            </a:fld>
            <a:endParaRPr lang="en-US" dirty="0"/>
          </a:p>
        </p:txBody>
      </p:sp>
      <p:sp>
        <p:nvSpPr>
          <p:cNvPr id="3" name="Footer Placeholder 2"/>
          <p:cNvSpPr>
            <a:spLocks noGrp="1"/>
          </p:cNvSpPr>
          <p:nvPr>
            <p:ph type="ftr" sz="quarter" idx="3"/>
          </p:nvPr>
        </p:nvSpPr>
        <p:spPr>
          <a:xfrm>
            <a:off x="1427584" y="6356350"/>
            <a:ext cx="5912560" cy="365760"/>
          </a:xfrm>
          <a:prstGeom prst="rect">
            <a:avLst/>
          </a:prstGeom>
        </p:spPr>
        <p:txBody>
          <a:bodyPr vert="horz"/>
          <a:lstStyle>
            <a:lvl1pPr algn="ctr" eaLnBrk="1" latinLnBrk="0" hangingPunct="1">
              <a:defRPr kumimoji="0" sz="1400">
                <a:solidFill>
                  <a:schemeClr val="tx2"/>
                </a:solidFill>
              </a:defRPr>
            </a:lvl1pPr>
          </a:lstStyle>
          <a:p>
            <a:r>
              <a:rPr lang="en-US"/>
              <a:t>Fei Fang</a:t>
            </a:r>
            <a:endParaRPr lang="en-US" dirty="0"/>
          </a:p>
        </p:txBody>
      </p:sp>
      <p:sp>
        <p:nvSpPr>
          <p:cNvPr id="23" name="Slide Number Placeholder 22"/>
          <p:cNvSpPr>
            <a:spLocks noGrp="1"/>
          </p:cNvSpPr>
          <p:nvPr>
            <p:ph type="sldNum" sz="quarter" idx="4"/>
          </p:nvPr>
        </p:nvSpPr>
        <p:spPr>
          <a:xfrm>
            <a:off x="612648" y="6356350"/>
            <a:ext cx="814936" cy="365760"/>
          </a:xfrm>
          <a:prstGeom prst="rect">
            <a:avLst/>
          </a:prstGeom>
        </p:spPr>
        <p:txBody>
          <a:bodyPr vert="horz"/>
          <a:lstStyle>
            <a:lvl1pPr algn="l" eaLnBrk="1" latinLnBrk="0" hangingPunct="1">
              <a:defRPr kumimoji="0" sz="1400">
                <a:solidFill>
                  <a:schemeClr val="tx2"/>
                </a:solidFill>
              </a:defRPr>
            </a:lvl1pPr>
          </a:lstStyle>
          <a:p>
            <a:fld id="{A3B20E47-2A4C-4221-B6B9-A2AC2F1C1077}"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hape 70"/>
          <p:cNvSpPr/>
          <p:nvPr userDrawn="1"/>
        </p:nvSpPr>
        <p:spPr>
          <a:xfrm>
            <a:off x="0" y="1095009"/>
            <a:ext cx="9144000" cy="45719"/>
          </a:xfrm>
          <a:prstGeom prst="rect">
            <a:avLst/>
          </a:prstGeom>
          <a:solidFill>
            <a:srgbClr val="FFC000"/>
          </a:solidFill>
          <a:ln w="12700">
            <a:miter lim="400000"/>
          </a:ln>
        </p:spPr>
        <p:txBody>
          <a:bodyPr lIns="0" tIns="0" rIns="0" bIns="0" anchor="ctr"/>
          <a:lstStyle/>
          <a:p>
            <a:pPr lvl="0">
              <a:defRPr sz="2400">
                <a:solidFill>
                  <a:srgbClr val="FFFFFF"/>
                </a:solidFill>
              </a:defRPr>
            </a:pPr>
            <a:endParaRPr/>
          </a:p>
        </p:txBody>
      </p:sp>
    </p:spTree>
    <p:extLst>
      <p:ext uri="{BB962C8B-B14F-4D97-AF65-F5344CB8AC3E}">
        <p14:creationId xmlns:p14="http://schemas.microsoft.com/office/powerpoint/2010/main" val="75527267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Lst>
  <p:hf hdr="0"/>
  <p:txStyles>
    <p:titleStyle>
      <a:lvl1pPr algn="l" rtl="0" eaLnBrk="1" latinLnBrk="0" hangingPunct="1">
        <a:spcBef>
          <a:spcPct val="0"/>
        </a:spcBef>
        <a:buNone/>
        <a:defRPr kumimoji="0" sz="2800" kern="1200">
          <a:solidFill>
            <a:schemeClr val="accent1"/>
          </a:solidFill>
          <a:latin typeface="+mn-lt"/>
          <a:ea typeface="+mj-ea"/>
          <a:cs typeface="Arial" panose="020B0604020202020204"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eifang@c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10.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410.png"/><Relationship Id="rId7" Type="http://schemas.openxmlformats.org/officeDocument/2006/relationships/image" Target="../media/image8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9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43.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16.xml"/><Relationship Id="rId16"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54.png"/><Relationship Id="rId5" Type="http://schemas.openxmlformats.org/officeDocument/2006/relationships/image" Target="../media/image36.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35.png"/><Relationship Id="rId9" Type="http://schemas.openxmlformats.org/officeDocument/2006/relationships/image" Target="../media/image52.png"/><Relationship Id="rId1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6.png"/><Relationship Id="rId18" Type="http://schemas.openxmlformats.org/officeDocument/2006/relationships/image" Target="../media/image63.png"/><Relationship Id="rId26" Type="http://schemas.openxmlformats.org/officeDocument/2006/relationships/image" Target="../media/image69.png"/><Relationship Id="rId3" Type="http://schemas.openxmlformats.org/officeDocument/2006/relationships/image" Target="../media/image51.png"/><Relationship Id="rId21" Type="http://schemas.openxmlformats.org/officeDocument/2006/relationships/image" Target="../media/image65.png"/><Relationship Id="rId7" Type="http://schemas.openxmlformats.org/officeDocument/2006/relationships/image" Target="../media/image43.png"/><Relationship Id="rId12" Type="http://schemas.openxmlformats.org/officeDocument/2006/relationships/image" Target="../media/image55.png"/><Relationship Id="rId17" Type="http://schemas.openxmlformats.org/officeDocument/2006/relationships/image" Target="../media/image62.png"/><Relationship Id="rId25" Type="http://schemas.openxmlformats.org/officeDocument/2006/relationships/image" Target="../media/image68.png"/><Relationship Id="rId2" Type="http://schemas.openxmlformats.org/officeDocument/2006/relationships/notesSlide" Target="../notesSlides/notesSlide17.xml"/><Relationship Id="rId16" Type="http://schemas.openxmlformats.org/officeDocument/2006/relationships/image" Target="../media/image60.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54.png"/><Relationship Id="rId24" Type="http://schemas.openxmlformats.org/officeDocument/2006/relationships/image" Target="../media/image58.png"/><Relationship Id="rId5" Type="http://schemas.openxmlformats.org/officeDocument/2006/relationships/image" Target="../media/image36.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3.png"/><Relationship Id="rId19" Type="http://schemas.openxmlformats.org/officeDocument/2006/relationships/image" Target="../media/image64.png"/><Relationship Id="rId4" Type="http://schemas.openxmlformats.org/officeDocument/2006/relationships/image" Target="../media/image35.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71.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70.png"/><Relationship Id="rId16"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1.png"/><Relationship Id="rId15" Type="http://schemas.openxmlformats.org/officeDocument/2006/relationships/image" Target="../media/image81.png"/><Relationship Id="rId10" Type="http://schemas.openxmlformats.org/officeDocument/2006/relationships/image" Target="../media/image76.png"/><Relationship Id="rId4" Type="http://schemas.microsoft.com/office/2007/relationships/hdphoto" Target="../media/hdphoto4.wdp"/><Relationship Id="rId9" Type="http://schemas.openxmlformats.org/officeDocument/2006/relationships/image" Target="../media/image75.png"/><Relationship Id="rId14"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7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70.png"/><Relationship Id="rId16"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4" Type="http://schemas.microsoft.com/office/2007/relationships/hdphoto" Target="../media/hdphoto4.wdp"/><Relationship Id="rId9" Type="http://schemas.openxmlformats.org/officeDocument/2006/relationships/image" Target="../media/image87.png"/><Relationship Id="rId14" Type="http://schemas.openxmlformats.org/officeDocument/2006/relationships/image" Target="../media/image9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64.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62.png"/><Relationship Id="rId4" Type="http://schemas.openxmlformats.org/officeDocument/2006/relationships/image" Target="../media/image60.png"/><Relationship Id="rId9"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0.png"/></Relationships>
</file>

<file path=ppt/slides/_rels/slide3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0.png"/><Relationship Id="rId7" Type="http://schemas.microsoft.com/office/2007/relationships/hdphoto" Target="../media/hdphoto4.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109.png"/><Relationship Id="rId5" Type="http://schemas.openxmlformats.org/officeDocument/2006/relationships/image" Target="../media/image105.png"/><Relationship Id="rId10" Type="http://schemas.openxmlformats.org/officeDocument/2006/relationships/image" Target="../media/image108.png"/><Relationship Id="rId4" Type="http://schemas.openxmlformats.org/officeDocument/2006/relationships/image" Target="../media/image104.png"/><Relationship Id="rId9" Type="http://schemas.openxmlformats.org/officeDocument/2006/relationships/image" Target="../media/image107.png"/></Relationships>
</file>

<file path=ppt/slides/_rels/slide38.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1030.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14.png"/><Relationship Id="rId5" Type="http://schemas.openxmlformats.org/officeDocument/2006/relationships/image" Target="../media/image71.png"/><Relationship Id="rId10" Type="http://schemas.openxmlformats.org/officeDocument/2006/relationships/image" Target="../media/image115.png"/><Relationship Id="rId4" Type="http://schemas.openxmlformats.org/officeDocument/2006/relationships/image" Target="../media/image111.png"/><Relationship Id="rId9" Type="http://schemas.openxmlformats.org/officeDocument/2006/relationships/image" Target="../media/image110.png"/><Relationship Id="rId14" Type="http://schemas.openxmlformats.org/officeDocument/2006/relationships/image" Target="../media/image119.png"/></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4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100.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informs.org/ORMS-Today/Public-Articles/June-Volume-38-Number-3/Software-Survey-Linear-Programmin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31.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47.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4.png"/><Relationship Id="rId7" Type="http://schemas.openxmlformats.org/officeDocument/2006/relationships/image" Target="../media/image131.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4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52.xml.rels><?xml version="1.0" encoding="UTF-8" standalone="yes"?>
<Relationships xmlns="http://schemas.openxmlformats.org/package/2006/relationships"><Relationship Id="rId8" Type="http://schemas.openxmlformats.org/officeDocument/2006/relationships/image" Target="../media/image1400.png"/><Relationship Id="rId3" Type="http://schemas.openxmlformats.org/officeDocument/2006/relationships/image" Target="../media/image1350.png"/><Relationship Id="rId7" Type="http://schemas.openxmlformats.org/officeDocument/2006/relationships/image" Target="../media/image1390.png"/><Relationship Id="rId2" Type="http://schemas.openxmlformats.org/officeDocument/2006/relationships/image" Target="../media/image1340.png"/><Relationship Id="rId1" Type="http://schemas.openxmlformats.org/officeDocument/2006/relationships/slideLayout" Target="../slideLayouts/slideLayout2.xml"/><Relationship Id="rId6" Type="http://schemas.openxmlformats.org/officeDocument/2006/relationships/image" Target="../media/image1380.png"/><Relationship Id="rId5" Type="http://schemas.openxmlformats.org/officeDocument/2006/relationships/image" Target="../media/image1330.png"/><Relationship Id="rId4" Type="http://schemas.openxmlformats.org/officeDocument/2006/relationships/image" Target="../media/image1360.png"/></Relationships>
</file>

<file path=ppt/slides/_rels/slide53.xml.rels><?xml version="1.0" encoding="UTF-8" standalone="yes"?>
<Relationships xmlns="http://schemas.openxmlformats.org/package/2006/relationships"><Relationship Id="rId8" Type="http://schemas.openxmlformats.org/officeDocument/2006/relationships/image" Target="../media/image145.png"/><Relationship Id="rId3" Type="http://schemas.microsoft.com/office/2007/relationships/hdphoto" Target="../media/hdphoto5.wdp"/><Relationship Id="rId7" Type="http://schemas.openxmlformats.org/officeDocument/2006/relationships/image" Target="../media/image144.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0.png"/><Relationship Id="rId4" Type="http://schemas.openxmlformats.org/officeDocument/2006/relationships/image" Target="../media/image1411.png"/></Relationships>
</file>

<file path=ppt/slides/_rels/slide54.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45.png"/><Relationship Id="rId3" Type="http://schemas.microsoft.com/office/2007/relationships/hdphoto" Target="../media/hdphoto5.wdp"/><Relationship Id="rId7" Type="http://schemas.openxmlformats.org/officeDocument/2006/relationships/image" Target="../media/image144.png"/><Relationship Id="rId12" Type="http://schemas.openxmlformats.org/officeDocument/2006/relationships/image" Target="../media/image150.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3.png"/><Relationship Id="rId11" Type="http://schemas.openxmlformats.org/officeDocument/2006/relationships/image" Target="../media/image149.png"/><Relationship Id="rId5" Type="http://schemas.openxmlformats.org/officeDocument/2006/relationships/image" Target="../media/image1420.png"/><Relationship Id="rId10" Type="http://schemas.openxmlformats.org/officeDocument/2006/relationships/image" Target="../media/image148.png"/><Relationship Id="rId4" Type="http://schemas.openxmlformats.org/officeDocument/2006/relationships/image" Target="../media/image1411.png"/><Relationship Id="rId9" Type="http://schemas.openxmlformats.org/officeDocument/2006/relationships/image" Target="../media/image147.png"/><Relationship Id="rId14" Type="http://schemas.openxmlformats.org/officeDocument/2006/relationships/image" Target="../media/image151.png"/></Relationships>
</file>

<file path=ppt/slides/_rels/slide5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5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6.png"/><Relationship Id="rId4" Type="http://schemas.openxmlformats.org/officeDocument/2006/relationships/image" Target="../media/image155.png"/></Relationships>
</file>

<file path=ppt/slides/_rels/slide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ocw.mit.edu/courses/electrical-engineering-and-computer-science/6-251j-introduction-to-mathematical-programming-fall-2009/index.htm" TargetMode="External"/><Relationship Id="rId2" Type="http://schemas.openxmlformats.org/officeDocument/2006/relationships/hyperlink" Target="http://web.mit.edu/15.053/www/AMP.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10.png"/><Relationship Id="rId4" Type="http://schemas.openxmlformats.org/officeDocument/2006/relationships/image" Target="../media/image7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2400" dirty="0"/>
              <a:t>Artificial Intelligence: Representation and Problem Solving</a:t>
            </a:r>
            <a:br>
              <a:rPr lang="en-US" sz="2400" dirty="0"/>
            </a:br>
            <a:r>
              <a:rPr lang="en-US" sz="2400" dirty="0"/>
              <a:t/>
            </a:r>
            <a:br>
              <a:rPr lang="en-US" sz="2400" dirty="0"/>
            </a:br>
            <a:r>
              <a:rPr lang="en-US" sz="2400" dirty="0"/>
              <a:t>Optimization (2): Linear Programming</a:t>
            </a:r>
          </a:p>
        </p:txBody>
      </p:sp>
      <p:sp>
        <p:nvSpPr>
          <p:cNvPr id="8" name="Subtitle 7"/>
          <p:cNvSpPr>
            <a:spLocks noGrp="1"/>
          </p:cNvSpPr>
          <p:nvPr>
            <p:ph type="subTitle" idx="1"/>
          </p:nvPr>
        </p:nvSpPr>
        <p:spPr/>
        <p:txBody>
          <a:bodyPr>
            <a:normAutofit fontScale="92500" lnSpcReduction="10000"/>
          </a:bodyPr>
          <a:lstStyle/>
          <a:p>
            <a:r>
              <a:rPr lang="en-US" dirty="0"/>
              <a:t>15-381 / 681</a:t>
            </a:r>
          </a:p>
          <a:p>
            <a:r>
              <a:rPr lang="en-US" dirty="0"/>
              <a:t>Instructors: Fei Fang (This Lecture) and Dave </a:t>
            </a:r>
            <a:r>
              <a:rPr lang="en-US" dirty="0" err="1"/>
              <a:t>Touretzky</a:t>
            </a:r>
            <a:endParaRPr lang="en-US" dirty="0"/>
          </a:p>
          <a:p>
            <a:r>
              <a:rPr lang="en-US" dirty="0">
                <a:hlinkClick r:id="rId3"/>
              </a:rPr>
              <a:t>feifang@cmu.edu</a:t>
            </a:r>
            <a:endParaRPr lang="en-US" dirty="0"/>
          </a:p>
          <a:p>
            <a:r>
              <a:rPr lang="en-US" dirty="0"/>
              <a:t>Wean Hall 4126</a:t>
            </a:r>
          </a:p>
        </p:txBody>
      </p:sp>
      <p:sp>
        <p:nvSpPr>
          <p:cNvPr id="4" name="Date Placeholder 3"/>
          <p:cNvSpPr>
            <a:spLocks noGrp="1"/>
          </p:cNvSpPr>
          <p:nvPr>
            <p:ph type="dt" sz="half" idx="4294967295"/>
          </p:nvPr>
        </p:nvSpPr>
        <p:spPr>
          <a:xfrm>
            <a:off x="7797800" y="6356350"/>
            <a:ext cx="1346200" cy="365125"/>
          </a:xfrm>
        </p:spPr>
        <p:txBody>
          <a:bodyPr/>
          <a:lstStyle/>
          <a:p>
            <a:fld id="{25DF680D-2C67-4C95-A53E-F5B5FCCE787F}" type="datetime1">
              <a:rPr lang="en-US" smtClean="0"/>
              <a:t>9/28/2018</a:t>
            </a:fld>
            <a:endParaRPr lang="en-US" dirty="0"/>
          </a:p>
        </p:txBody>
      </p:sp>
      <p:sp>
        <p:nvSpPr>
          <p:cNvPr id="6" name="Slide Number Placeholder 5"/>
          <p:cNvSpPr>
            <a:spLocks noGrp="1"/>
          </p:cNvSpPr>
          <p:nvPr>
            <p:ph type="sldNum" sz="quarter" idx="4294967295"/>
          </p:nvPr>
        </p:nvSpPr>
        <p:spPr>
          <a:xfrm>
            <a:off x="0" y="6356350"/>
            <a:ext cx="814388" cy="365125"/>
          </a:xfrm>
        </p:spPr>
        <p:txBody>
          <a:bodyPr/>
          <a:lstStyle/>
          <a:p>
            <a:fld id="{A3B20E47-2A4C-4221-B6B9-A2AC2F1C1077}" type="slidenum">
              <a:rPr lang="en-US" smtClean="0"/>
              <a:pPr/>
              <a:t>1</a:t>
            </a:fld>
            <a:endParaRPr lang="en-US" dirty="0"/>
          </a:p>
        </p:txBody>
      </p:sp>
    </p:spTree>
    <p:extLst>
      <p:ext uri="{BB962C8B-B14F-4D97-AF65-F5344CB8AC3E}">
        <p14:creationId xmlns:p14="http://schemas.microsoft.com/office/powerpoint/2010/main" val="241271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Program: Example</a:t>
            </a:r>
          </a:p>
        </p:txBody>
      </p:sp>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r>
              <a:rPr lang="en-US" dirty="0"/>
              <a:t>Example: Maximize Profit in Manufacturing</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10</a:t>
            </a:fld>
            <a:endParaRPr lang="en-US" dirty="0"/>
          </a:p>
        </p:txBody>
      </p:sp>
      <p:graphicFrame>
        <p:nvGraphicFramePr>
          <p:cNvPr id="7" name="Table 6"/>
          <p:cNvGraphicFramePr>
            <a:graphicFrameLocks noGrp="1"/>
          </p:cNvGraphicFramePr>
          <p:nvPr>
            <p:extLst/>
          </p:nvPr>
        </p:nvGraphicFramePr>
        <p:xfrm>
          <a:off x="1335864" y="4447766"/>
          <a:ext cx="6096000" cy="1483360"/>
        </p:xfrm>
        <a:graphic>
          <a:graphicData uri="http://schemas.openxmlformats.org/drawingml/2006/table">
            <a:tbl>
              <a:tblPr firstRow="1" bandRow="1">
                <a:tableStyleId>{5940675A-B579-460E-94D1-54222C63F5DA}</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370840">
                <a:tc>
                  <a:txBody>
                    <a:bodyPr/>
                    <a:lstStyle/>
                    <a:p>
                      <a:endParaRPr lang="en-US" dirty="0"/>
                    </a:p>
                  </a:txBody>
                  <a:tcPr/>
                </a:tc>
                <a:tc>
                  <a:txBody>
                    <a:bodyPr/>
                    <a:lstStyle/>
                    <a:p>
                      <a:r>
                        <a:rPr lang="en-US" dirty="0"/>
                        <a:t>Price</a:t>
                      </a:r>
                    </a:p>
                  </a:txBody>
                  <a:tcPr/>
                </a:tc>
                <a:tc>
                  <a:txBody>
                    <a:bodyPr/>
                    <a:lstStyle/>
                    <a:p>
                      <a:r>
                        <a:rPr lang="en-US" dirty="0"/>
                        <a:t>Labor</a:t>
                      </a:r>
                    </a:p>
                  </a:txBody>
                  <a:tcPr/>
                </a:tc>
                <a:tc>
                  <a:txBody>
                    <a:bodyPr/>
                    <a:lstStyle/>
                    <a:p>
                      <a:r>
                        <a:rPr lang="en-US" dirty="0"/>
                        <a:t>Machine</a:t>
                      </a:r>
                    </a:p>
                  </a:txBody>
                  <a:tcPr/>
                </a:tc>
                <a:extLst>
                  <a:ext uri="{0D108BD9-81ED-4DB2-BD59-A6C34878D82A}">
                    <a16:rowId xmlns="" xmlns:a16="http://schemas.microsoft.com/office/drawing/2014/main" val="10000"/>
                  </a:ext>
                </a:extLst>
              </a:tr>
              <a:tr h="370840">
                <a:tc>
                  <a:txBody>
                    <a:bodyPr/>
                    <a:lstStyle/>
                    <a:p>
                      <a:r>
                        <a:rPr lang="en-US" dirty="0"/>
                        <a:t>Product 1</a:t>
                      </a:r>
                    </a:p>
                  </a:txBody>
                  <a:tcPr/>
                </a:tc>
                <a:tc>
                  <a:txBody>
                    <a:bodyPr/>
                    <a:lstStyle/>
                    <a:p>
                      <a:r>
                        <a:rPr lang="en-US" dirty="0"/>
                        <a:t>$30</a:t>
                      </a:r>
                    </a:p>
                  </a:txBody>
                  <a:tcPr/>
                </a:tc>
                <a:tc>
                  <a:txBody>
                    <a:bodyPr/>
                    <a:lstStyle/>
                    <a:p>
                      <a:r>
                        <a:rPr lang="en-US" dirty="0"/>
                        <a:t>0.2 hour</a:t>
                      </a:r>
                    </a:p>
                  </a:txBody>
                  <a:tcPr/>
                </a:tc>
                <a:tc>
                  <a:txBody>
                    <a:bodyPr/>
                    <a:lstStyle/>
                    <a:p>
                      <a:r>
                        <a:rPr lang="en-US" dirty="0"/>
                        <a:t>4 hour</a:t>
                      </a:r>
                    </a:p>
                  </a:txBody>
                  <a:tcPr/>
                </a:tc>
                <a:extLst>
                  <a:ext uri="{0D108BD9-81ED-4DB2-BD59-A6C34878D82A}">
                    <a16:rowId xmlns="" xmlns:a16="http://schemas.microsoft.com/office/drawing/2014/main" val="10001"/>
                  </a:ext>
                </a:extLst>
              </a:tr>
              <a:tr h="370840">
                <a:tc>
                  <a:txBody>
                    <a:bodyPr/>
                    <a:lstStyle/>
                    <a:p>
                      <a:r>
                        <a:rPr lang="en-US" dirty="0"/>
                        <a:t>Product 2</a:t>
                      </a:r>
                    </a:p>
                  </a:txBody>
                  <a:tcPr/>
                </a:tc>
                <a:tc>
                  <a:txBody>
                    <a:bodyPr/>
                    <a:lstStyle/>
                    <a:p>
                      <a:r>
                        <a:rPr lang="en-US" dirty="0"/>
                        <a:t>$30</a:t>
                      </a:r>
                    </a:p>
                  </a:txBody>
                  <a:tcPr/>
                </a:tc>
                <a:tc>
                  <a:txBody>
                    <a:bodyPr/>
                    <a:lstStyle/>
                    <a:p>
                      <a:r>
                        <a:rPr lang="en-US" dirty="0"/>
                        <a:t>0.5 hour</a:t>
                      </a:r>
                    </a:p>
                  </a:txBody>
                  <a:tcPr/>
                </a:tc>
                <a:tc>
                  <a:txBody>
                    <a:bodyPr/>
                    <a:lstStyle/>
                    <a:p>
                      <a:r>
                        <a:rPr lang="en-US" dirty="0"/>
                        <a:t>2 hour</a:t>
                      </a:r>
                    </a:p>
                  </a:txBody>
                  <a:tcPr/>
                </a:tc>
                <a:extLst>
                  <a:ext uri="{0D108BD9-81ED-4DB2-BD59-A6C34878D82A}">
                    <a16:rowId xmlns="" xmlns:a16="http://schemas.microsoft.com/office/drawing/2014/main" val="10002"/>
                  </a:ext>
                </a:extLst>
              </a:tr>
              <a:tr h="370840">
                <a:tc>
                  <a:txBody>
                    <a:bodyPr/>
                    <a:lstStyle/>
                    <a:p>
                      <a:r>
                        <a:rPr lang="en-US" dirty="0"/>
                        <a:t>Total</a:t>
                      </a:r>
                    </a:p>
                  </a:txBody>
                  <a:tcPr/>
                </a:tc>
                <a:tc>
                  <a:txBody>
                    <a:bodyPr/>
                    <a:lstStyle/>
                    <a:p>
                      <a:endParaRPr lang="en-US" dirty="0"/>
                    </a:p>
                  </a:txBody>
                  <a:tcPr/>
                </a:tc>
                <a:tc>
                  <a:txBody>
                    <a:bodyPr/>
                    <a:lstStyle/>
                    <a:p>
                      <a:r>
                        <a:rPr lang="en-US" dirty="0"/>
                        <a:t>&lt;=90</a:t>
                      </a:r>
                    </a:p>
                  </a:txBody>
                  <a:tcPr/>
                </a:tc>
                <a:tc>
                  <a:txBody>
                    <a:bodyPr/>
                    <a:lstStyle/>
                    <a:p>
                      <a:r>
                        <a:rPr lang="en-US" dirty="0"/>
                        <a:t>&lt;=800</a:t>
                      </a:r>
                    </a:p>
                  </a:txBody>
                  <a:tcPr/>
                </a:tc>
                <a:extLst>
                  <a:ext uri="{0D108BD9-81ED-4DB2-BD59-A6C34878D82A}">
                    <a16:rowId xmlns="" xmlns:a16="http://schemas.microsoft.com/office/drawing/2014/main" val="10003"/>
                  </a:ext>
                </a:extLst>
              </a:tr>
            </a:tbl>
          </a:graphicData>
        </a:graphic>
      </p:graphicFrame>
      <p:pic>
        <p:nvPicPr>
          <p:cNvPr id="12" name="Picture 1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5306723" y="1110122"/>
            <a:ext cx="2337882" cy="2908968"/>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020116" y="1564941"/>
                <a:ext cx="2580899" cy="1999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lim>
                          </m:limLow>
                        </m:fName>
                        <m:e>
                          <m:r>
                            <a:rPr lang="en-US" sz="2400" b="0" i="1" smtClean="0">
                              <a:latin typeface="Cambria Math" panose="02040503050406030204" pitchFamily="18" charset="0"/>
                            </a:rPr>
                            <m:t>30</m:t>
                          </m:r>
                          <m:r>
                            <a:rPr lang="en-US" sz="2400" b="0" i="1" smtClean="0">
                              <a:latin typeface="Cambria Math" panose="02040503050406030204" pitchFamily="18" charset="0"/>
                            </a:rPr>
                            <m:t>𝑥</m:t>
                          </m:r>
                          <m:r>
                            <a:rPr lang="en-US" sz="2400" b="0" i="1" smtClean="0">
                              <a:latin typeface="Cambria Math" panose="02040503050406030204" pitchFamily="18" charset="0"/>
                            </a:rPr>
                            <m:t>+30</m:t>
                          </m:r>
                          <m:r>
                            <a:rPr lang="en-US" sz="2400" b="0" i="1" smtClean="0">
                              <a:latin typeface="Cambria Math" panose="02040503050406030204" pitchFamily="18" charset="0"/>
                            </a:rPr>
                            <m:t>𝑦</m:t>
                          </m:r>
                        </m:e>
                      </m:func>
                    </m:oMath>
                  </m:oMathPara>
                </a14:m>
                <a:endParaRPr lang="en-US" sz="2400" dirty="0"/>
              </a:p>
              <a:p>
                <a:r>
                  <a:rPr lang="en-US" sz="2400" dirty="0" err="1"/>
                  <a:t>s.t.</a:t>
                </a:r>
                <a:r>
                  <a:rPr lang="en-US" sz="2400" dirty="0"/>
                  <a:t> </a:t>
                </a:r>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0.2</m:t>
                      </m:r>
                      <m:r>
                        <a:rPr lang="en-US" sz="2400" b="0" i="1" smtClean="0">
                          <a:latin typeface="Cambria Math" panose="02040503050406030204" pitchFamily="18" charset="0"/>
                        </a:rPr>
                        <m:t>𝑥</m:t>
                      </m:r>
                      <m:r>
                        <a:rPr lang="en-US" sz="2400" b="0" i="1" smtClean="0">
                          <a:latin typeface="Cambria Math" panose="02040503050406030204" pitchFamily="18" charset="0"/>
                        </a:rPr>
                        <m:t>+0.5</m:t>
                      </m:r>
                      <m:r>
                        <a:rPr lang="en-US" sz="2400" b="0" i="1" smtClean="0">
                          <a:latin typeface="Cambria Math" panose="02040503050406030204" pitchFamily="18" charset="0"/>
                        </a:rPr>
                        <m:t>𝑦</m:t>
                      </m:r>
                      <m:r>
                        <a:rPr lang="en-US" sz="2400" b="0" i="1" smtClean="0">
                          <a:latin typeface="Cambria Math" panose="02040503050406030204" pitchFamily="18" charset="0"/>
                        </a:rPr>
                        <m:t>≤90</m:t>
                      </m:r>
                    </m:oMath>
                    <m:oMath xmlns:m="http://schemas.openxmlformats.org/officeDocument/2006/math">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+2</m:t>
                      </m:r>
                      <m:r>
                        <a:rPr lang="en-US" sz="2400" b="0" i="1" smtClean="0">
                          <a:latin typeface="Cambria Math" panose="02040503050406030204" pitchFamily="18" charset="0"/>
                        </a:rPr>
                        <m:t>𝑦</m:t>
                      </m:r>
                      <m:r>
                        <a:rPr lang="en-US" sz="2400" b="0" i="1" smtClean="0">
                          <a:latin typeface="Cambria Math" panose="02040503050406030204" pitchFamily="18" charset="0"/>
                        </a:rPr>
                        <m:t>≤800</m:t>
                      </m:r>
                    </m:oMath>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r>
                        <a:rPr lang="en-US" sz="2400" b="0" i="1" smtClean="0">
                          <a:latin typeface="Cambria Math" panose="02040503050406030204" pitchFamily="18" charset="0"/>
                        </a:rPr>
                        <m:t>𝑦</m:t>
                      </m:r>
                      <m:r>
                        <a:rPr lang="en-US" sz="2400" b="0" i="1" smtClean="0">
                          <a:latin typeface="Cambria Math" panose="02040503050406030204" pitchFamily="18" charset="0"/>
                        </a:rPr>
                        <m:t>≥0</m:t>
                      </m:r>
                    </m:oMath>
                  </m:oMathPara>
                </a14:m>
                <a:endParaRPr lang="en-US" sz="24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20116" y="1564941"/>
                <a:ext cx="2580899" cy="1999330"/>
              </a:xfrm>
              <a:prstGeom prst="rect">
                <a:avLst/>
              </a:prstGeom>
              <a:blipFill rotWithShape="0">
                <a:blip r:embed="rId5"/>
                <a:stretch>
                  <a:fillRect l="-7075" b="-4268"/>
                </a:stretch>
              </a:blipFill>
            </p:spPr>
            <p:txBody>
              <a:bodyPr/>
              <a:lstStyle/>
              <a:p>
                <a:r>
                  <a:rPr lang="en-US">
                    <a:noFill/>
                  </a:rPr>
                  <a:t> </a:t>
                </a:r>
              </a:p>
            </p:txBody>
          </p:sp>
        </mc:Fallback>
      </mc:AlternateContent>
      <p:sp>
        <p:nvSpPr>
          <p:cNvPr id="8" name="Rectangle 7"/>
          <p:cNvSpPr/>
          <p:nvPr/>
        </p:nvSpPr>
        <p:spPr>
          <a:xfrm>
            <a:off x="6282406" y="1240866"/>
            <a:ext cx="2540752" cy="923330"/>
          </a:xfrm>
          <a:prstGeom prst="rect">
            <a:avLst/>
          </a:prstGeom>
        </p:spPr>
        <p:txBody>
          <a:bodyPr wrap="square">
            <a:spAutoFit/>
          </a:bodyPr>
          <a:lstStyle/>
          <a:p>
            <a:r>
              <a:rPr lang="en-US" dirty="0">
                <a:solidFill>
                  <a:srgbClr val="FF0000"/>
                </a:solidFill>
              </a:rPr>
              <a:t>Furthest point from origin in terms of Manhattan distance</a:t>
            </a:r>
          </a:p>
        </p:txBody>
      </p:sp>
      <p:sp>
        <p:nvSpPr>
          <p:cNvPr id="9" name="Oval 8"/>
          <p:cNvSpPr/>
          <p:nvPr/>
        </p:nvSpPr>
        <p:spPr>
          <a:xfrm>
            <a:off x="5967663" y="2564606"/>
            <a:ext cx="508001" cy="403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738302" y="1546997"/>
            <a:ext cx="1737362"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6481" y="1407365"/>
            <a:ext cx="1737362"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90702" y="1378562"/>
            <a:ext cx="1737362" cy="2438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19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1: Linear Program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Which constraints determine point B?</a:t>
                </a:r>
              </a:p>
              <a:p>
                <a:pPr lvl="1"/>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m:t>
                    </m:r>
                  </m:oMath>
                </a14:m>
                <a:endParaRPr lang="en-US" dirty="0"/>
              </a:p>
              <a:p>
                <a:pPr lvl="1"/>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=0</m:t>
                    </m:r>
                  </m:oMath>
                </a14:m>
                <a:endParaRPr lang="en-US" dirty="0"/>
              </a:p>
              <a:p>
                <a:pPr lvl="1"/>
                <a14:m>
                  <m:oMath xmlns:m="http://schemas.openxmlformats.org/officeDocument/2006/math">
                    <m:r>
                      <a:rPr lang="en-US" b="0" i="1" smtClean="0">
                        <a:latin typeface="Cambria Math" panose="02040503050406030204" pitchFamily="18" charset="0"/>
                      </a:rPr>
                      <m:t>0.2</m:t>
                    </m:r>
                    <m:r>
                      <a:rPr lang="en-US" b="0" i="1" smtClean="0">
                        <a:latin typeface="Cambria Math" panose="02040503050406030204" pitchFamily="18" charset="0"/>
                      </a:rPr>
                      <m:t>𝑥</m:t>
                    </m:r>
                    <m:r>
                      <a:rPr lang="en-US" b="0" i="1" smtClean="0">
                        <a:latin typeface="Cambria Math" panose="02040503050406030204" pitchFamily="18" charset="0"/>
                      </a:rPr>
                      <m:t>+0.5</m:t>
                    </m:r>
                    <m:r>
                      <a:rPr lang="en-US" b="0" i="1" smtClean="0">
                        <a:latin typeface="Cambria Math" panose="02040503050406030204" pitchFamily="18" charset="0"/>
                      </a:rPr>
                      <m:t>𝑦</m:t>
                    </m:r>
                    <m:r>
                      <a:rPr lang="en-US" b="0" i="1" smtClean="0">
                        <a:latin typeface="Cambria Math" panose="02040503050406030204" pitchFamily="18" charset="0"/>
                      </a:rPr>
                      <m:t>=90</m:t>
                    </m:r>
                  </m:oMath>
                </a14:m>
                <a:endParaRPr lang="en-US" b="0" dirty="0"/>
              </a:p>
              <a:p>
                <a:pPr lvl="1"/>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=800</m:t>
                    </m:r>
                  </m:oMath>
                </a14:m>
                <a:endParaRPr lang="en-US" b="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11</a:t>
            </a:fld>
            <a:endParaRPr lang="en-US" dirty="0"/>
          </a:p>
        </p:txBody>
      </p:sp>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5231826" y="2644851"/>
            <a:ext cx="2819212" cy="3507875"/>
          </a:xfrm>
          <a:prstGeom prst="rect">
            <a:avLst/>
          </a:prstGeom>
        </p:spPr>
      </p:pic>
    </p:spTree>
    <p:extLst>
      <p:ext uri="{BB962C8B-B14F-4D97-AF65-F5344CB8AC3E}">
        <p14:creationId xmlns:p14="http://schemas.microsoft.com/office/powerpoint/2010/main" val="211743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Program: Definition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4149242"/>
                <a:ext cx="8229600" cy="2007717"/>
              </a:xfrm>
            </p:spPr>
            <p:txBody>
              <a:bodyPr>
                <a:normAutofit/>
              </a:bodyPr>
              <a:lstStyle/>
              <a:p>
                <a:r>
                  <a:rPr lang="en-US" dirty="0"/>
                  <a:t>Feasible region defined by </a:t>
                </a:r>
                <a14:m>
                  <m:oMath xmlns:m="http://schemas.openxmlformats.org/officeDocument/2006/math">
                    <m:r>
                      <a:rPr lang="en-US" b="0" i="1" smtClean="0">
                        <a:latin typeface="Cambria Math" panose="02040503050406030204" pitchFamily="18" charset="0"/>
                      </a:rPr>
                      <m:t>𝐺</m:t>
                    </m:r>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h</m:t>
                    </m:r>
                  </m:oMath>
                </a14:m>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𝑔</m:t>
                        </m:r>
                      </m:e>
                      <m:sub>
                        <m:r>
                          <a:rPr lang="en-US" i="1">
                            <a:latin typeface="Cambria Math" panose="02040503050406030204" pitchFamily="18" charset="0"/>
                          </a:rPr>
                          <m:t>𝑖</m:t>
                        </m:r>
                      </m:sub>
                      <m:sup>
                        <m:r>
                          <a:rPr lang="en-US" i="1">
                            <a:latin typeface="Cambria Math" panose="02040503050406030204" pitchFamily="18" charset="0"/>
                          </a:rPr>
                          <m:t>𝑇</m:t>
                        </m:r>
                      </m:sup>
                    </m:sSubSup>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𝑖</m:t>
                        </m:r>
                      </m:sub>
                    </m:sSub>
                  </m:oMath>
                </a14:m>
                <a:r>
                  <a:rPr lang="en-US" dirty="0"/>
                  <a:t> define a </a:t>
                </a:r>
                <a:r>
                  <a:rPr lang="en-US" dirty="0" err="1"/>
                  <a:t>halfspace</a:t>
                </a:r>
                <a:endParaRPr lang="en-US" dirty="0"/>
              </a:p>
              <a:p>
                <a:pPr lvl="1"/>
                <a:r>
                  <a:rPr lang="en-US" dirty="0"/>
                  <a:t>Feasible region is the intersection of </a:t>
                </a:r>
                <a:r>
                  <a:rPr lang="en-US" dirty="0" err="1"/>
                  <a:t>halfspaces</a:t>
                </a:r>
                <a:r>
                  <a:rPr lang="en-US" dirty="0"/>
                  <a:t>, i.e., a linear polytope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4149242"/>
                <a:ext cx="8229600" cy="2007717"/>
              </a:xfrm>
              <a:blipFill>
                <a:blip r:embed="rId2"/>
                <a:stretch>
                  <a:fillRect l="-741" t="-334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12</a:t>
            </a:fld>
            <a:endParaRPr lang="en-US" dirty="0"/>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5958543" y="992681"/>
            <a:ext cx="2114408" cy="2630905"/>
          </a:xfrm>
          <a:prstGeom prst="rect">
            <a:avLst/>
          </a:prstGeom>
        </p:spPr>
      </p:pic>
      <p:sp>
        <p:nvSpPr>
          <p:cNvPr id="7" name="Freeform 6"/>
          <p:cNvSpPr/>
          <p:nvPr/>
        </p:nvSpPr>
        <p:spPr>
          <a:xfrm>
            <a:off x="6197600" y="2438400"/>
            <a:ext cx="582863" cy="572168"/>
          </a:xfrm>
          <a:custGeom>
            <a:avLst/>
            <a:gdLst>
              <a:gd name="connsiteX0" fmla="*/ 0 w 582863"/>
              <a:gd name="connsiteY0" fmla="*/ 0 h 572168"/>
              <a:gd name="connsiteX1" fmla="*/ 401053 w 582863"/>
              <a:gd name="connsiteY1" fmla="*/ 171116 h 572168"/>
              <a:gd name="connsiteX2" fmla="*/ 582863 w 582863"/>
              <a:gd name="connsiteY2" fmla="*/ 550779 h 572168"/>
              <a:gd name="connsiteX3" fmla="*/ 21389 w 582863"/>
              <a:gd name="connsiteY3" fmla="*/ 572168 h 572168"/>
              <a:gd name="connsiteX4" fmla="*/ 0 w 582863"/>
              <a:gd name="connsiteY4" fmla="*/ 0 h 57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63" h="572168">
                <a:moveTo>
                  <a:pt x="0" y="0"/>
                </a:moveTo>
                <a:lnTo>
                  <a:pt x="401053" y="171116"/>
                </a:lnTo>
                <a:lnTo>
                  <a:pt x="582863" y="550779"/>
                </a:lnTo>
                <a:lnTo>
                  <a:pt x="21389" y="57216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743117" y="1250929"/>
            <a:ext cx="2347494" cy="2566737"/>
          </a:xfrm>
          <a:custGeom>
            <a:avLst/>
            <a:gdLst>
              <a:gd name="connsiteX0" fmla="*/ 0 w 2347494"/>
              <a:gd name="connsiteY0" fmla="*/ 0 h 2566737"/>
              <a:gd name="connsiteX1" fmla="*/ 1304758 w 2347494"/>
              <a:gd name="connsiteY1" fmla="*/ 0 h 2566737"/>
              <a:gd name="connsiteX2" fmla="*/ 2347494 w 2347494"/>
              <a:gd name="connsiteY2" fmla="*/ 2566737 h 2566737"/>
              <a:gd name="connsiteX3" fmla="*/ 165768 w 2347494"/>
              <a:gd name="connsiteY3" fmla="*/ 2550695 h 2566737"/>
              <a:gd name="connsiteX4" fmla="*/ 0 w 2347494"/>
              <a:gd name="connsiteY4" fmla="*/ 0 h 256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494" h="2566737">
                <a:moveTo>
                  <a:pt x="0" y="0"/>
                </a:moveTo>
                <a:lnTo>
                  <a:pt x="1304758" y="0"/>
                </a:lnTo>
                <a:lnTo>
                  <a:pt x="2347494" y="2566737"/>
                </a:lnTo>
                <a:lnTo>
                  <a:pt x="165768" y="2550695"/>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137300" y="2008314"/>
                <a:ext cx="1353640" cy="860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𝑥</m:t>
                          </m:r>
                        </m:e>
                      </m:func>
                    </m:oMath>
                  </m:oMathPara>
                </a14:m>
                <a:endParaRPr lang="en-US" sz="2400" dirty="0"/>
              </a:p>
              <a:p>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𝐺𝑥</m:t>
                    </m:r>
                    <m:r>
                      <a:rPr lang="en-US" sz="2400" b="0" i="1" smtClean="0">
                        <a:latin typeface="Cambria Math" panose="02040503050406030204" pitchFamily="18" charset="0"/>
                      </a:rPr>
                      <m:t>≤</m:t>
                    </m:r>
                    <m:r>
                      <a:rPr lang="en-US" sz="2400" b="0" i="1" smtClean="0">
                        <a:latin typeface="Cambria Math" panose="02040503050406030204" pitchFamily="18" charset="0"/>
                      </a:rPr>
                      <m:t>h</m:t>
                    </m:r>
                  </m:oMath>
                </a14:m>
                <a:endParaRPr lang="en-US" sz="2400" b="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37300" y="2008314"/>
                <a:ext cx="1353640" cy="860172"/>
              </a:xfrm>
              <a:prstGeom prst="rect">
                <a:avLst/>
              </a:prstGeom>
              <a:blipFill rotWithShape="0">
                <a:blip r:embed="rId5"/>
                <a:stretch>
                  <a:fillRect l="-13964" r="-6757" b="-20423"/>
                </a:stretch>
              </a:blipFill>
            </p:spPr>
            <p:txBody>
              <a:bodyPr/>
              <a:lstStyle/>
              <a:p>
                <a:r>
                  <a:rPr lang="en-US">
                    <a:noFill/>
                  </a:rPr>
                  <a:t> </a:t>
                </a:r>
              </a:p>
            </p:txBody>
          </p:sp>
        </mc:Fallback>
      </mc:AlternateContent>
    </p:spTree>
    <p:extLst>
      <p:ext uri="{BB962C8B-B14F-4D97-AF65-F5344CB8AC3E}">
        <p14:creationId xmlns:p14="http://schemas.microsoft.com/office/powerpoint/2010/main" val="31631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Program: Definition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3985988"/>
                <a:ext cx="8229600" cy="2170971"/>
              </a:xfrm>
            </p:spPr>
            <p:txBody>
              <a:bodyPr>
                <a:normAutofit/>
              </a:bodyPr>
              <a:lstStyle/>
              <a:p>
                <a:r>
                  <a:rPr lang="en-US" dirty="0"/>
                  <a:t>Objective function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𝑇</m:t>
                        </m:r>
                      </m:sup>
                    </m:sSup>
                    <m:r>
                      <a:rPr lang="en-US" i="1">
                        <a:latin typeface="Cambria Math" panose="02040503050406030204" pitchFamily="18" charset="0"/>
                      </a:rPr>
                      <m:t>𝑥</m:t>
                    </m:r>
                  </m:oMath>
                </a14:m>
                <a:endParaRPr lang="en-US" dirty="0"/>
              </a:p>
              <a:p>
                <a:pPr lvl="1"/>
                <a:r>
                  <a:rPr lang="en-US" dirty="0"/>
                  <a:t>Represent a direction of optimization</a:t>
                </a:r>
              </a:p>
              <a:p>
                <a:pPr lvl="1"/>
                <a:r>
                  <a:rPr lang="en-US" dirty="0"/>
                  <a:t>Generally, optimum always occur on a corner, i.e., a vertex of the feasible region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3985988"/>
                <a:ext cx="8229600" cy="2170971"/>
              </a:xfrm>
              <a:blipFill rotWithShape="0">
                <a:blip r:embed="rId3"/>
                <a:stretch>
                  <a:fillRect l="-741" t="-3090" r="-207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13</a:t>
            </a:fld>
            <a:endParaRPr lang="en-US" dirty="0"/>
          </a:p>
        </p:txBody>
      </p:sp>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2808942" y="1177354"/>
            <a:ext cx="2114408" cy="2630905"/>
          </a:xfrm>
          <a:prstGeom prst="rect">
            <a:avLst/>
          </a:prstGeom>
        </p:spPr>
      </p:pic>
      <p:cxnSp>
        <p:nvCxnSpPr>
          <p:cNvPr id="10" name="Straight Arrow Connector 9"/>
          <p:cNvCxnSpPr/>
          <p:nvPr/>
        </p:nvCxnSpPr>
        <p:spPr>
          <a:xfrm flipV="1">
            <a:off x="3510077" y="1618084"/>
            <a:ext cx="712138" cy="645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2655" b="86642" l="32353" r="85968">
                        <a14:foregroundMark x1="36029" y1="62868" x2="45619" y2="73693"/>
                        <a14:foregroundMark x1="36673" y1="83619" x2="73928" y2="73162"/>
                        <a14:foregroundMark x1="81097" y1="10866" x2="80913" y2="66299"/>
                        <a14:foregroundMark x1="51011" y1="20547" x2="60570" y2="19812"/>
                        <a14:foregroundMark x1="36489" y1="56373" x2="36489" y2="77737"/>
                        <a14:foregroundMark x1="73284" y1="79657" x2="56005" y2="78472"/>
                        <a14:foregroundMark x1="82659" y1="33783" x2="81832" y2="61642"/>
                        <a14:foregroundMark x1="34467" y1="54902" x2="35202" y2="73815"/>
                        <a14:foregroundMark x1="49755" y1="85335" x2="39063" y2="85580"/>
                        <a14:foregroundMark x1="83487" y1="11356" x2="71446" y2="15155"/>
                        <a14:foregroundMark x1="83854" y1="9886" x2="80362" y2="21405"/>
                        <a14:foregroundMark x1="83211" y1="48284" x2="83793" y2="61765"/>
                        <a14:foregroundMark x1="74663" y1="74632" x2="81311" y2="69240"/>
                        <a14:foregroundMark x1="74112" y1="10376" x2="80545" y2="10866"/>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2510908">
            <a:off x="6066145" y="945599"/>
            <a:ext cx="2114408" cy="2630905"/>
          </a:xfrm>
          <a:prstGeom prst="rect">
            <a:avLst/>
          </a:prstGeom>
        </p:spPr>
      </p:pic>
      <p:cxnSp>
        <p:nvCxnSpPr>
          <p:cNvPr id="13" name="Straight Arrow Connector 12"/>
          <p:cNvCxnSpPr/>
          <p:nvPr/>
        </p:nvCxnSpPr>
        <p:spPr>
          <a:xfrm rot="18901368" flipV="1">
            <a:off x="6376820" y="1500402"/>
            <a:ext cx="700465" cy="7004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3052369" y="2629463"/>
            <a:ext cx="582863" cy="572168"/>
          </a:xfrm>
          <a:custGeom>
            <a:avLst/>
            <a:gdLst>
              <a:gd name="connsiteX0" fmla="*/ 0 w 582863"/>
              <a:gd name="connsiteY0" fmla="*/ 0 h 572168"/>
              <a:gd name="connsiteX1" fmla="*/ 401053 w 582863"/>
              <a:gd name="connsiteY1" fmla="*/ 171116 h 572168"/>
              <a:gd name="connsiteX2" fmla="*/ 582863 w 582863"/>
              <a:gd name="connsiteY2" fmla="*/ 550779 h 572168"/>
              <a:gd name="connsiteX3" fmla="*/ 21389 w 582863"/>
              <a:gd name="connsiteY3" fmla="*/ 572168 h 572168"/>
              <a:gd name="connsiteX4" fmla="*/ 0 w 582863"/>
              <a:gd name="connsiteY4" fmla="*/ 0 h 57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63" h="572168">
                <a:moveTo>
                  <a:pt x="0" y="0"/>
                </a:moveTo>
                <a:lnTo>
                  <a:pt x="401053" y="171116"/>
                </a:lnTo>
                <a:lnTo>
                  <a:pt x="582863" y="550779"/>
                </a:lnTo>
                <a:lnTo>
                  <a:pt x="21389" y="57216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639217">
            <a:off x="6719030" y="2657754"/>
            <a:ext cx="582863" cy="572168"/>
          </a:xfrm>
          <a:custGeom>
            <a:avLst/>
            <a:gdLst>
              <a:gd name="connsiteX0" fmla="*/ 0 w 582863"/>
              <a:gd name="connsiteY0" fmla="*/ 0 h 572168"/>
              <a:gd name="connsiteX1" fmla="*/ 401053 w 582863"/>
              <a:gd name="connsiteY1" fmla="*/ 171116 h 572168"/>
              <a:gd name="connsiteX2" fmla="*/ 582863 w 582863"/>
              <a:gd name="connsiteY2" fmla="*/ 550779 h 572168"/>
              <a:gd name="connsiteX3" fmla="*/ 21389 w 582863"/>
              <a:gd name="connsiteY3" fmla="*/ 572168 h 572168"/>
              <a:gd name="connsiteX4" fmla="*/ 0 w 582863"/>
              <a:gd name="connsiteY4" fmla="*/ 0 h 57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63" h="572168">
                <a:moveTo>
                  <a:pt x="0" y="0"/>
                </a:moveTo>
                <a:lnTo>
                  <a:pt x="401053" y="171116"/>
                </a:lnTo>
                <a:lnTo>
                  <a:pt x="582863" y="550779"/>
                </a:lnTo>
                <a:lnTo>
                  <a:pt x="21389" y="57216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495616" y="2041091"/>
                <a:ext cx="1353640" cy="860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𝑥</m:t>
                          </m:r>
                        </m:e>
                      </m:func>
                    </m:oMath>
                  </m:oMathPara>
                </a14:m>
                <a:endParaRPr lang="en-US" sz="2400" dirty="0"/>
              </a:p>
              <a:p>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𝐺𝑥</m:t>
                    </m:r>
                    <m:r>
                      <a:rPr lang="en-US" sz="2400" b="0" i="1" smtClean="0">
                        <a:latin typeface="Cambria Math" panose="02040503050406030204" pitchFamily="18" charset="0"/>
                      </a:rPr>
                      <m:t>≤</m:t>
                    </m:r>
                    <m:r>
                      <a:rPr lang="en-US" sz="2400" b="0" i="1" smtClean="0">
                        <a:latin typeface="Cambria Math" panose="02040503050406030204" pitchFamily="18" charset="0"/>
                      </a:rPr>
                      <m:t>h</m:t>
                    </m:r>
                  </m:oMath>
                </a14:m>
                <a:endParaRPr lang="en-US" sz="2400" b="0" dirty="0"/>
              </a:p>
            </p:txBody>
          </p:sp>
        </mc:Choice>
        <mc:Fallback xmlns="">
          <p:sp>
            <p:nvSpPr>
              <p:cNvPr id="17" name="TextBox 16"/>
              <p:cNvSpPr txBox="1">
                <a:spLocks noRot="1" noChangeAspect="1" noMove="1" noResize="1" noEditPoints="1" noAdjustHandles="1" noChangeArrowheads="1" noChangeShapeType="1" noTextEdit="1"/>
              </p:cNvSpPr>
              <p:nvPr/>
            </p:nvSpPr>
            <p:spPr>
              <a:xfrm>
                <a:off x="495616" y="2041091"/>
                <a:ext cx="1353640" cy="860172"/>
              </a:xfrm>
              <a:prstGeom prst="rect">
                <a:avLst/>
              </a:prstGeom>
              <a:blipFill rotWithShape="0">
                <a:blip r:embed="rId7"/>
                <a:stretch>
                  <a:fillRect l="-13514" r="-6757" b="-20567"/>
                </a:stretch>
              </a:blipFill>
            </p:spPr>
            <p:txBody>
              <a:bodyPr/>
              <a:lstStyle/>
              <a:p>
                <a:r>
                  <a:rPr lang="en-US">
                    <a:noFill/>
                  </a:rPr>
                  <a:t> </a:t>
                </a:r>
              </a:p>
            </p:txBody>
          </p:sp>
        </mc:Fallback>
      </mc:AlternateContent>
    </p:spTree>
    <p:extLst>
      <p:ext uri="{BB962C8B-B14F-4D97-AF65-F5344CB8AC3E}">
        <p14:creationId xmlns:p14="http://schemas.microsoft.com/office/powerpoint/2010/main" val="3078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Definition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Infeasible LP</a:t>
                </a:r>
              </a:p>
              <a:p>
                <a:pPr lvl="1"/>
                <a:r>
                  <a:rPr lang="en-US" dirty="0"/>
                  <a:t>Feasible region is empty</a:t>
                </a:r>
              </a:p>
              <a:p>
                <a:pPr lvl="1"/>
                <a:endParaRPr lang="en-US" dirty="0"/>
              </a:p>
              <a:p>
                <a:pPr lvl="1"/>
                <a:endParaRPr lang="en-US" dirty="0"/>
              </a:p>
              <a:p>
                <a:endParaRPr lang="en-US" dirty="0"/>
              </a:p>
              <a:p>
                <a:endParaRPr lang="en-US" dirty="0"/>
              </a:p>
              <a:p>
                <a:r>
                  <a:rPr lang="en-US" dirty="0"/>
                  <a:t>Unbounded LP</a:t>
                </a:r>
              </a:p>
              <a:p>
                <a:pPr lvl="1"/>
                <a:r>
                  <a:rPr lang="en-US" dirty="0"/>
                  <a:t>Unbounded polytope</a:t>
                </a:r>
              </a:p>
              <a:p>
                <a:pPr lvl="1"/>
                <a:r>
                  <a:rPr lang="en-US" dirty="0"/>
                  <a:t>Optimal value</a:t>
                </a:r>
                <a14:m>
                  <m:oMath xmlns:m="http://schemas.openxmlformats.org/officeDocument/2006/math">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14</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020116" y="2217319"/>
                <a:ext cx="2672014" cy="1632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lim>
                          </m:limLow>
                        </m:fName>
                        <m:e>
                          <m:r>
                            <a:rPr lang="en-US" sz="2400" b="0" i="1" smtClean="0">
                              <a:latin typeface="Cambria Math" panose="02040503050406030204" pitchFamily="18" charset="0"/>
                            </a:rPr>
                            <m:t>30</m:t>
                          </m:r>
                          <m:r>
                            <a:rPr lang="en-US" sz="2400" b="0" i="1" smtClean="0">
                              <a:latin typeface="Cambria Math" panose="02040503050406030204" pitchFamily="18" charset="0"/>
                            </a:rPr>
                            <m:t>𝑥</m:t>
                          </m:r>
                          <m:r>
                            <a:rPr lang="en-US" sz="2400" b="0" i="1" smtClean="0">
                              <a:latin typeface="Cambria Math" panose="02040503050406030204" pitchFamily="18" charset="0"/>
                            </a:rPr>
                            <m:t>+30</m:t>
                          </m:r>
                          <m:r>
                            <a:rPr lang="en-US" sz="2400" b="0" i="1" smtClean="0">
                              <a:latin typeface="Cambria Math" panose="02040503050406030204" pitchFamily="18" charset="0"/>
                            </a:rPr>
                            <m:t>𝑦</m:t>
                          </m:r>
                        </m:e>
                      </m:func>
                    </m:oMath>
                  </m:oMathPara>
                </a14:m>
                <a:endParaRPr lang="en-US" sz="2400" dirty="0"/>
              </a:p>
              <a:p>
                <a:pPr/>
                <a:r>
                  <a:rPr lang="en-US" sz="2400" dirty="0" err="1"/>
                  <a:t>s.t.</a:t>
                </a:r>
                <a:r>
                  <a:rPr lang="en-US" sz="2400" dirty="0"/>
                  <a:t> </a:t>
                </a:r>
                <a14:m>
                  <m:oMath xmlns:m="http://schemas.openxmlformats.org/officeDocument/2006/math">
                    <m:r>
                      <a:rPr lang="en-US" sz="2400" i="1">
                        <a:latin typeface="Cambria Math" panose="02040503050406030204" pitchFamily="18" charset="0"/>
                      </a:rPr>
                      <m:t>0.2</m:t>
                    </m:r>
                    <m:r>
                      <a:rPr lang="en-US" sz="2400" i="1">
                        <a:latin typeface="Cambria Math" panose="02040503050406030204" pitchFamily="18" charset="0"/>
                      </a:rPr>
                      <m:t>𝑥</m:t>
                    </m:r>
                    <m:r>
                      <a:rPr lang="en-US" sz="2400" i="1">
                        <a:latin typeface="Cambria Math" panose="02040503050406030204" pitchFamily="18" charset="0"/>
                      </a:rPr>
                      <m:t>+0.5</m:t>
                    </m:r>
                    <m:r>
                      <a:rPr lang="en-US" sz="2400" i="1">
                        <a:latin typeface="Cambria Math" panose="02040503050406030204" pitchFamily="18" charset="0"/>
                      </a:rPr>
                      <m:t>𝑦</m:t>
                    </m:r>
                    <m:r>
                      <a:rPr lang="en-US" sz="2400" b="0" i="1" smtClean="0">
                        <a:latin typeface="Cambria Math" panose="02040503050406030204" pitchFamily="18" charset="0"/>
                      </a:rPr>
                      <m:t>≥</m:t>
                    </m:r>
                    <m:r>
                      <a:rPr lang="en-US" sz="2400" i="1">
                        <a:latin typeface="Cambria Math" panose="02040503050406030204" pitchFamily="18" charset="0"/>
                      </a:rPr>
                      <m:t>90</m:t>
                    </m:r>
                  </m:oMath>
                </a14:m>
                <a:r>
                  <a:rPr lang="en-US" sz="2400" i="1" dirty="0">
                    <a:latin typeface="Cambria Math" panose="02040503050406030204" pitchFamily="18" charset="0"/>
                  </a:rPr>
                  <a:t/>
                </a:r>
                <a:br>
                  <a:rPr lang="en-US" sz="24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4</m:t>
                      </m:r>
                      <m:r>
                        <a:rPr lang="en-US" sz="2400" i="1">
                          <a:latin typeface="Cambria Math" panose="02040503050406030204" pitchFamily="18" charset="0"/>
                        </a:rPr>
                        <m:t>𝑥</m:t>
                      </m:r>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≤800</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≥150</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20116" y="2217319"/>
                <a:ext cx="2672014" cy="1632435"/>
              </a:xfrm>
              <a:prstGeom prst="rect">
                <a:avLst/>
              </a:prstGeom>
              <a:blipFill rotWithShape="0">
                <a:blip r:embed="rId3"/>
                <a:stretch>
                  <a:fillRect l="-6834" r="-3189" b="-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80540" y="5415908"/>
                <a:ext cx="2548176" cy="12631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lim>
                          </m:limLow>
                        </m:fName>
                        <m:e>
                          <m:r>
                            <a:rPr lang="en-US" sz="2400" b="0" i="1" smtClean="0">
                              <a:latin typeface="Cambria Math" panose="02040503050406030204" pitchFamily="18" charset="0"/>
                            </a:rPr>
                            <m:t>30</m:t>
                          </m:r>
                          <m:r>
                            <a:rPr lang="en-US" sz="2400" b="0" i="1" smtClean="0">
                              <a:latin typeface="Cambria Math" panose="02040503050406030204" pitchFamily="18" charset="0"/>
                            </a:rPr>
                            <m:t>𝑥</m:t>
                          </m:r>
                          <m:r>
                            <a:rPr lang="en-US" sz="2400" b="0" i="1" smtClean="0">
                              <a:latin typeface="Cambria Math" panose="02040503050406030204" pitchFamily="18" charset="0"/>
                            </a:rPr>
                            <m:t>+30</m:t>
                          </m:r>
                          <m:r>
                            <a:rPr lang="en-US" sz="2400" b="0" i="1" smtClean="0">
                              <a:latin typeface="Cambria Math" panose="02040503050406030204" pitchFamily="18" charset="0"/>
                            </a:rPr>
                            <m:t>𝑦</m:t>
                          </m:r>
                        </m:e>
                      </m:func>
                    </m:oMath>
                  </m:oMathPara>
                </a14:m>
                <a:endParaRPr lang="en-US" sz="2400" dirty="0"/>
              </a:p>
              <a:p>
                <a:r>
                  <a:rPr lang="en-US" sz="2400" dirty="0" err="1"/>
                  <a:t>s.t.</a:t>
                </a:r>
                <a:r>
                  <a:rPr lang="en-US" sz="2400" dirty="0"/>
                  <a:t> </a:t>
                </a:r>
                <a14:m>
                  <m:oMath xmlns:m="http://schemas.openxmlformats.org/officeDocument/2006/math">
                    <m:r>
                      <a:rPr lang="en-US" sz="2400" i="1">
                        <a:latin typeface="Cambria Math" panose="02040503050406030204" pitchFamily="18" charset="0"/>
                      </a:rPr>
                      <m:t>4</m:t>
                    </m:r>
                    <m:r>
                      <a:rPr lang="en-US" sz="2400" i="1">
                        <a:latin typeface="Cambria Math" panose="02040503050406030204" pitchFamily="18" charset="0"/>
                      </a:rPr>
                      <m:t>𝑥</m:t>
                    </m:r>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≤800</m:t>
                    </m:r>
                  </m:oMath>
                </a14:m>
                <a:r>
                  <a:rPr lang="en-US" sz="2400" b="0" dirty="0"/>
                  <a:t/>
                </a:r>
                <a:br>
                  <a:rPr lang="en-US" sz="2400" b="0" dirty="0"/>
                </a:br>
                <a:endParaRPr lang="en-US" sz="24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1280540" y="5415908"/>
                <a:ext cx="2548176" cy="1263103"/>
              </a:xfrm>
              <a:prstGeom prst="rect">
                <a:avLst/>
              </a:prstGeom>
              <a:blipFill rotWithShape="0">
                <a:blip r:embed="rId4"/>
                <a:stretch>
                  <a:fillRect l="-7177"/>
                </a:stretch>
              </a:blipFill>
            </p:spPr>
            <p:txBody>
              <a:bodyPr/>
              <a:lstStyle/>
              <a:p>
                <a:r>
                  <a:rPr lang="en-US">
                    <a:noFill/>
                  </a:rPr>
                  <a:t> </a:t>
                </a:r>
              </a:p>
            </p:txBody>
          </p:sp>
        </mc:Fallback>
      </mc:AlternateContent>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6461187" y="3531365"/>
            <a:ext cx="2114408" cy="2630905"/>
          </a:xfrm>
          <a:prstGeom prst="rect">
            <a:avLst/>
          </a:prstGeom>
        </p:spPr>
      </p:pic>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6314143" y="929551"/>
            <a:ext cx="2114408" cy="2630905"/>
          </a:xfrm>
          <a:prstGeom prst="rect">
            <a:avLst/>
          </a:prstGeom>
        </p:spPr>
      </p:pic>
    </p:spTree>
    <p:extLst>
      <p:ext uri="{BB962C8B-B14F-4D97-AF65-F5344CB8AC3E}">
        <p14:creationId xmlns:p14="http://schemas.microsoft.com/office/powerpoint/2010/main" val="77227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Definition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Infeasible LP</a:t>
                </a:r>
              </a:p>
              <a:p>
                <a:pPr lvl="1"/>
                <a:r>
                  <a:rPr lang="en-US" dirty="0"/>
                  <a:t>Feasible region is empty</a:t>
                </a:r>
              </a:p>
              <a:p>
                <a:pPr lvl="1"/>
                <a:endParaRPr lang="en-US" dirty="0"/>
              </a:p>
              <a:p>
                <a:pPr lvl="1"/>
                <a:endParaRPr lang="en-US" dirty="0"/>
              </a:p>
              <a:p>
                <a:endParaRPr lang="en-US" dirty="0"/>
              </a:p>
              <a:p>
                <a:endParaRPr lang="en-US" dirty="0"/>
              </a:p>
              <a:p>
                <a:r>
                  <a:rPr lang="en-US" dirty="0"/>
                  <a:t>Unbounded LP</a:t>
                </a:r>
              </a:p>
              <a:p>
                <a:pPr lvl="1"/>
                <a:r>
                  <a:rPr lang="en-US" dirty="0"/>
                  <a:t>Unbounded polytope</a:t>
                </a:r>
              </a:p>
              <a:p>
                <a:pPr lvl="1"/>
                <a:r>
                  <a:rPr lang="en-US" dirty="0"/>
                  <a:t>Optimal value</a:t>
                </a:r>
                <a14:m>
                  <m:oMath xmlns:m="http://schemas.openxmlformats.org/officeDocument/2006/math">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15</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020116" y="2217319"/>
                <a:ext cx="2672014" cy="1632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lim>
                          </m:limLow>
                        </m:fName>
                        <m:e>
                          <m:r>
                            <a:rPr lang="en-US" sz="2400" b="0" i="1" smtClean="0">
                              <a:latin typeface="Cambria Math" panose="02040503050406030204" pitchFamily="18" charset="0"/>
                            </a:rPr>
                            <m:t>30</m:t>
                          </m:r>
                          <m:r>
                            <a:rPr lang="en-US" sz="2400" b="0" i="1" smtClean="0">
                              <a:latin typeface="Cambria Math" panose="02040503050406030204" pitchFamily="18" charset="0"/>
                            </a:rPr>
                            <m:t>𝑥</m:t>
                          </m:r>
                          <m:r>
                            <a:rPr lang="en-US" sz="2400" b="0" i="1" smtClean="0">
                              <a:latin typeface="Cambria Math" panose="02040503050406030204" pitchFamily="18" charset="0"/>
                            </a:rPr>
                            <m:t>+30</m:t>
                          </m:r>
                          <m:r>
                            <a:rPr lang="en-US" sz="2400" b="0" i="1" smtClean="0">
                              <a:latin typeface="Cambria Math" panose="02040503050406030204" pitchFamily="18" charset="0"/>
                            </a:rPr>
                            <m:t>𝑦</m:t>
                          </m:r>
                        </m:e>
                      </m:func>
                    </m:oMath>
                  </m:oMathPara>
                </a14:m>
                <a:endParaRPr lang="en-US" sz="2400" dirty="0"/>
              </a:p>
              <a:p>
                <a:pPr/>
                <a:r>
                  <a:rPr lang="en-US" sz="2400" dirty="0" err="1"/>
                  <a:t>s.t.</a:t>
                </a:r>
                <a:r>
                  <a:rPr lang="en-US" sz="2400" dirty="0"/>
                  <a:t> </a:t>
                </a:r>
                <a14:m>
                  <m:oMath xmlns:m="http://schemas.openxmlformats.org/officeDocument/2006/math">
                    <m:r>
                      <a:rPr lang="en-US" sz="2400" i="1">
                        <a:latin typeface="Cambria Math" panose="02040503050406030204" pitchFamily="18" charset="0"/>
                      </a:rPr>
                      <m:t>0.2</m:t>
                    </m:r>
                    <m:r>
                      <a:rPr lang="en-US" sz="2400" i="1">
                        <a:latin typeface="Cambria Math" panose="02040503050406030204" pitchFamily="18" charset="0"/>
                      </a:rPr>
                      <m:t>𝑥</m:t>
                    </m:r>
                    <m:r>
                      <a:rPr lang="en-US" sz="2400" i="1">
                        <a:latin typeface="Cambria Math" panose="02040503050406030204" pitchFamily="18" charset="0"/>
                      </a:rPr>
                      <m:t>+0.5</m:t>
                    </m:r>
                    <m:r>
                      <a:rPr lang="en-US" sz="2400" i="1">
                        <a:latin typeface="Cambria Math" panose="02040503050406030204" pitchFamily="18" charset="0"/>
                      </a:rPr>
                      <m:t>𝑦</m:t>
                    </m:r>
                    <m:r>
                      <a:rPr lang="en-US" sz="2400" b="0" i="1" smtClean="0">
                        <a:latin typeface="Cambria Math" panose="02040503050406030204" pitchFamily="18" charset="0"/>
                      </a:rPr>
                      <m:t>≥</m:t>
                    </m:r>
                    <m:r>
                      <a:rPr lang="en-US" sz="2400" i="1">
                        <a:latin typeface="Cambria Math" panose="02040503050406030204" pitchFamily="18" charset="0"/>
                      </a:rPr>
                      <m:t>90</m:t>
                    </m:r>
                  </m:oMath>
                </a14:m>
                <a:r>
                  <a:rPr lang="en-US" sz="2400" i="1" dirty="0">
                    <a:latin typeface="Cambria Math" panose="02040503050406030204" pitchFamily="18" charset="0"/>
                  </a:rPr>
                  <a:t/>
                </a:r>
                <a:br>
                  <a:rPr lang="en-US" sz="24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4</m:t>
                      </m:r>
                      <m:r>
                        <a:rPr lang="en-US" sz="2400" i="1">
                          <a:latin typeface="Cambria Math" panose="02040503050406030204" pitchFamily="18" charset="0"/>
                        </a:rPr>
                        <m:t>𝑥</m:t>
                      </m:r>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≤800</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≥150</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20116" y="2217319"/>
                <a:ext cx="2672014" cy="1632435"/>
              </a:xfrm>
              <a:prstGeom prst="rect">
                <a:avLst/>
              </a:prstGeom>
              <a:blipFill rotWithShape="0">
                <a:blip r:embed="rId3"/>
                <a:stretch>
                  <a:fillRect l="-6834" r="-3189" b="-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80540" y="5415908"/>
                <a:ext cx="2548176" cy="12631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lim>
                          </m:limLow>
                        </m:fName>
                        <m:e>
                          <m:r>
                            <a:rPr lang="en-US" sz="2400" b="0" i="1" smtClean="0">
                              <a:latin typeface="Cambria Math" panose="02040503050406030204" pitchFamily="18" charset="0"/>
                            </a:rPr>
                            <m:t>30</m:t>
                          </m:r>
                          <m:r>
                            <a:rPr lang="en-US" sz="2400" b="0" i="1" smtClean="0">
                              <a:latin typeface="Cambria Math" panose="02040503050406030204" pitchFamily="18" charset="0"/>
                            </a:rPr>
                            <m:t>𝑥</m:t>
                          </m:r>
                          <m:r>
                            <a:rPr lang="en-US" sz="2400" b="0" i="1" smtClean="0">
                              <a:latin typeface="Cambria Math" panose="02040503050406030204" pitchFamily="18" charset="0"/>
                            </a:rPr>
                            <m:t>+30</m:t>
                          </m:r>
                          <m:r>
                            <a:rPr lang="en-US" sz="2400" b="0" i="1" smtClean="0">
                              <a:latin typeface="Cambria Math" panose="02040503050406030204" pitchFamily="18" charset="0"/>
                            </a:rPr>
                            <m:t>𝑦</m:t>
                          </m:r>
                        </m:e>
                      </m:func>
                    </m:oMath>
                  </m:oMathPara>
                </a14:m>
                <a:endParaRPr lang="en-US" sz="2400" dirty="0"/>
              </a:p>
              <a:p>
                <a:r>
                  <a:rPr lang="en-US" sz="2400" dirty="0" err="1"/>
                  <a:t>s.t.</a:t>
                </a:r>
                <a:r>
                  <a:rPr lang="en-US" sz="2400" dirty="0"/>
                  <a:t> </a:t>
                </a:r>
                <a14:m>
                  <m:oMath xmlns:m="http://schemas.openxmlformats.org/officeDocument/2006/math">
                    <m:r>
                      <a:rPr lang="en-US" sz="2400" i="1">
                        <a:latin typeface="Cambria Math" panose="02040503050406030204" pitchFamily="18" charset="0"/>
                      </a:rPr>
                      <m:t>4</m:t>
                    </m:r>
                    <m:r>
                      <a:rPr lang="en-US" sz="2400" i="1">
                        <a:latin typeface="Cambria Math" panose="02040503050406030204" pitchFamily="18" charset="0"/>
                      </a:rPr>
                      <m:t>𝑥</m:t>
                    </m:r>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≤800</m:t>
                    </m:r>
                  </m:oMath>
                </a14:m>
                <a:r>
                  <a:rPr lang="en-US" sz="2400" b="0" dirty="0"/>
                  <a:t/>
                </a:r>
                <a:br>
                  <a:rPr lang="en-US" sz="2400" b="0" dirty="0"/>
                </a:br>
                <a:endParaRPr lang="en-US" sz="24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1280540" y="5415908"/>
                <a:ext cx="2548176" cy="1263103"/>
              </a:xfrm>
              <a:prstGeom prst="rect">
                <a:avLst/>
              </a:prstGeom>
              <a:blipFill rotWithShape="0">
                <a:blip r:embed="rId4"/>
                <a:stretch>
                  <a:fillRect l="-7177"/>
                </a:stretch>
              </a:blipFill>
            </p:spPr>
            <p:txBody>
              <a:bodyPr/>
              <a:lstStyle/>
              <a:p>
                <a:r>
                  <a:rPr lang="en-US">
                    <a:noFill/>
                  </a:rPr>
                  <a:t> </a:t>
                </a:r>
              </a:p>
            </p:txBody>
          </p:sp>
        </mc:Fallback>
      </mc:AlternateContent>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6461187" y="3531365"/>
            <a:ext cx="2114408" cy="2630905"/>
          </a:xfrm>
          <a:prstGeom prst="rect">
            <a:avLst/>
          </a:prstGeom>
        </p:spPr>
      </p:pic>
      <p:sp>
        <p:nvSpPr>
          <p:cNvPr id="11" name="Freeform 10"/>
          <p:cNvSpPr/>
          <p:nvPr/>
        </p:nvSpPr>
        <p:spPr>
          <a:xfrm>
            <a:off x="5245761" y="3789613"/>
            <a:ext cx="2347494" cy="2566737"/>
          </a:xfrm>
          <a:custGeom>
            <a:avLst/>
            <a:gdLst>
              <a:gd name="connsiteX0" fmla="*/ 0 w 2347494"/>
              <a:gd name="connsiteY0" fmla="*/ 0 h 2566737"/>
              <a:gd name="connsiteX1" fmla="*/ 1304758 w 2347494"/>
              <a:gd name="connsiteY1" fmla="*/ 0 h 2566737"/>
              <a:gd name="connsiteX2" fmla="*/ 2347494 w 2347494"/>
              <a:gd name="connsiteY2" fmla="*/ 2566737 h 2566737"/>
              <a:gd name="connsiteX3" fmla="*/ 165768 w 2347494"/>
              <a:gd name="connsiteY3" fmla="*/ 2550695 h 2566737"/>
              <a:gd name="connsiteX4" fmla="*/ 0 w 2347494"/>
              <a:gd name="connsiteY4" fmla="*/ 0 h 256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494" h="2566737">
                <a:moveTo>
                  <a:pt x="0" y="0"/>
                </a:moveTo>
                <a:lnTo>
                  <a:pt x="1304758" y="0"/>
                </a:lnTo>
                <a:lnTo>
                  <a:pt x="2347494" y="2566737"/>
                </a:lnTo>
                <a:lnTo>
                  <a:pt x="165768" y="2550695"/>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7162322" y="3958915"/>
            <a:ext cx="712138" cy="645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6314143" y="929551"/>
            <a:ext cx="2114408" cy="2630905"/>
          </a:xfrm>
          <a:prstGeom prst="rect">
            <a:avLst/>
          </a:prstGeom>
        </p:spPr>
      </p:pic>
      <p:sp>
        <p:nvSpPr>
          <p:cNvPr id="14" name="Freeform 13"/>
          <p:cNvSpPr/>
          <p:nvPr/>
        </p:nvSpPr>
        <p:spPr>
          <a:xfrm>
            <a:off x="5098717" y="1187799"/>
            <a:ext cx="2347494" cy="2566737"/>
          </a:xfrm>
          <a:custGeom>
            <a:avLst/>
            <a:gdLst>
              <a:gd name="connsiteX0" fmla="*/ 0 w 2347494"/>
              <a:gd name="connsiteY0" fmla="*/ 0 h 2566737"/>
              <a:gd name="connsiteX1" fmla="*/ 1304758 w 2347494"/>
              <a:gd name="connsiteY1" fmla="*/ 0 h 2566737"/>
              <a:gd name="connsiteX2" fmla="*/ 2347494 w 2347494"/>
              <a:gd name="connsiteY2" fmla="*/ 2566737 h 2566737"/>
              <a:gd name="connsiteX3" fmla="*/ 165768 w 2347494"/>
              <a:gd name="connsiteY3" fmla="*/ 2550695 h 2566737"/>
              <a:gd name="connsiteX4" fmla="*/ 0 w 2347494"/>
              <a:gd name="connsiteY4" fmla="*/ 0 h 256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494" h="2566737">
                <a:moveTo>
                  <a:pt x="0" y="0"/>
                </a:moveTo>
                <a:lnTo>
                  <a:pt x="1304758" y="0"/>
                </a:lnTo>
                <a:lnTo>
                  <a:pt x="2347494" y="2566737"/>
                </a:lnTo>
                <a:lnTo>
                  <a:pt x="165768" y="2550695"/>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020625" y="1315453"/>
            <a:ext cx="0" cy="2203115"/>
          </a:xfrm>
          <a:prstGeom prst="line">
            <a:avLst/>
          </a:prstGeom>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6550526" y="1556084"/>
            <a:ext cx="390358" cy="978569"/>
          </a:xfrm>
          <a:custGeom>
            <a:avLst/>
            <a:gdLst>
              <a:gd name="connsiteX0" fmla="*/ 42779 w 390358"/>
              <a:gd name="connsiteY0" fmla="*/ 0 h 978569"/>
              <a:gd name="connsiteX1" fmla="*/ 390358 w 390358"/>
              <a:gd name="connsiteY1" fmla="*/ 978569 h 978569"/>
              <a:gd name="connsiteX2" fmla="*/ 0 w 390358"/>
              <a:gd name="connsiteY2" fmla="*/ 791411 h 978569"/>
              <a:gd name="connsiteX3" fmla="*/ 42779 w 390358"/>
              <a:gd name="connsiteY3" fmla="*/ 0 h 978569"/>
            </a:gdLst>
            <a:ahLst/>
            <a:cxnLst>
              <a:cxn ang="0">
                <a:pos x="connsiteX0" y="connsiteY0"/>
              </a:cxn>
              <a:cxn ang="0">
                <a:pos x="connsiteX1" y="connsiteY1"/>
              </a:cxn>
              <a:cxn ang="0">
                <a:pos x="connsiteX2" y="connsiteY2"/>
              </a:cxn>
              <a:cxn ang="0">
                <a:pos x="connsiteX3" y="connsiteY3"/>
              </a:cxn>
            </a:cxnLst>
            <a:rect l="l" t="t" r="r" b="b"/>
            <a:pathLst>
              <a:path w="390358" h="978569">
                <a:moveTo>
                  <a:pt x="42779" y="0"/>
                </a:moveTo>
                <a:lnTo>
                  <a:pt x="390358" y="978569"/>
                </a:lnTo>
                <a:lnTo>
                  <a:pt x="0" y="791411"/>
                </a:lnTo>
                <a:lnTo>
                  <a:pt x="42779"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97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At least one vertex of the polytope is an optimal solution</a:t>
                </a:r>
              </a:p>
              <a:p>
                <a:pPr lvl="1"/>
                <a:r>
                  <a:rPr lang="en-US" dirty="0"/>
                  <a:t>If </a:t>
                </a:r>
                <a14:m>
                  <m:oMath xmlns:m="http://schemas.openxmlformats.org/officeDocument/2006/math">
                    <m:r>
                      <a:rPr lang="en-US" b="0" i="1" smtClean="0">
                        <a:latin typeface="Cambria Math" panose="02040503050406030204" pitchFamily="18" charset="0"/>
                      </a:rPr>
                      <m:t>𝑥</m:t>
                    </m:r>
                  </m:oMath>
                </a14:m>
                <a:r>
                  <a:rPr lang="en-US" dirty="0"/>
                  <a:t> is a convex combination of two different feasible points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a14:m>
                <a:r>
                  <a:rPr lang="en-US" dirty="0"/>
                  <a:t>, then the objective value at 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a14:m>
                <a:r>
                  <a:rPr lang="en-US" dirty="0"/>
                  <a:t> is no worse than the value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a14:m>
                <a:endParaRPr lang="en-US" dirty="0"/>
              </a:p>
              <a:p>
                <a:pPr lvl="1"/>
                <a:endParaRPr lang="en-US" dirty="0">
                  <a:latin typeface="Cambria Math" panose="02040503050406030204" pitchFamily="18" charset="0"/>
                </a:endParaRPr>
              </a:p>
              <a:p>
                <a:pPr lvl="1"/>
                <a:endParaRPr lang="en-US" b="0" i="0" dirty="0">
                  <a:latin typeface="Cambria Math" panose="02040503050406030204" pitchFamily="18" charset="0"/>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16</a:t>
            </a:fld>
            <a:endParaRPr lang="en-US" dirty="0"/>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6164417" y="2792802"/>
            <a:ext cx="2114408" cy="2630905"/>
          </a:xfrm>
          <a:prstGeom prst="rect">
            <a:avLst/>
          </a:prstGeom>
        </p:spPr>
      </p:pic>
    </p:spTree>
    <p:extLst>
      <p:ext uri="{BB962C8B-B14F-4D97-AF65-F5344CB8AC3E}">
        <p14:creationId xmlns:p14="http://schemas.microsoft.com/office/powerpoint/2010/main" val="345754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At least one vertex of the polytope is an optimal solution</a:t>
                </a:r>
              </a:p>
              <a:p>
                <a:pPr lvl="1"/>
                <a:r>
                  <a:rPr lang="en-US" dirty="0"/>
                  <a:t>If </a:t>
                </a:r>
                <a14:m>
                  <m:oMath xmlns:m="http://schemas.openxmlformats.org/officeDocument/2006/math">
                    <m:r>
                      <a:rPr lang="en-US" b="0" i="1" smtClean="0">
                        <a:latin typeface="Cambria Math" panose="02040503050406030204" pitchFamily="18" charset="0"/>
                      </a:rPr>
                      <m:t>𝑥</m:t>
                    </m:r>
                  </m:oMath>
                </a14:m>
                <a:r>
                  <a:rPr lang="en-US" dirty="0"/>
                  <a:t> is a convex combination of two different feasible points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a14:m>
                <a:r>
                  <a:rPr lang="en-US" dirty="0"/>
                  <a:t>, then the objective value at 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a14:m>
                <a:r>
                  <a:rPr lang="en-US" dirty="0"/>
                  <a:t> is no worse than the value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a14:m>
                <a:endParaRPr lang="en-US" dirty="0"/>
              </a:p>
              <a:p>
                <a:pPr lvl="1"/>
                <a:endParaRPr lang="en-US" dirty="0">
                  <a:latin typeface="Cambria Math" panose="02040503050406030204" pitchFamily="18" charset="0"/>
                </a:endParaRPr>
              </a:p>
              <a:p>
                <a:pPr lvl="1"/>
                <a:endParaRPr lang="en-US" b="0" i="0" dirty="0">
                  <a:latin typeface="Cambria Math" panose="02040503050406030204" pitchFamily="18" charset="0"/>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17</a:t>
            </a:fld>
            <a:endParaRPr lang="en-US" dirty="0"/>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6164417" y="2792802"/>
            <a:ext cx="2114408" cy="263090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56501" y="3478452"/>
                <a:ext cx="5199941" cy="2031325"/>
              </a:xfrm>
              <a:prstGeom prst="rect">
                <a:avLst/>
              </a:prstGeom>
            </p:spPr>
            <p:txBody>
              <a:bodyPr wrap="square">
                <a:spAutoFit/>
              </a:bodyPr>
              <a:lstStyle/>
              <a:p>
                <a:pPr lvl="1"/>
                <a:r>
                  <a:rPr lang="en-US" dirty="0"/>
                  <a:t>If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𝜃</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𝜃</m:t>
                        </m:r>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a14:m>
                <a:r>
                  <a:rPr lang="en-US" dirty="0">
                    <a:latin typeface="Cambria Math" panose="02040503050406030204" pitchFamily="18" charset="0"/>
                  </a:rPr>
                  <a:t>, then</a:t>
                </a:r>
              </a:p>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𝑇</m:t>
                          </m:r>
                        </m:sup>
                      </m:sSup>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𝜃</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𝜃</m:t>
                              </m:r>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e>
                      </m:d>
                    </m:oMath>
                  </m:oMathPara>
                </a14:m>
                <a:endParaRPr lang="en-US" dirty="0"/>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𝜃</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e>
                      </m:d>
                    </m:oMath>
                  </m:oMathPara>
                </a14:m>
                <a:endParaRPr lang="en-US" b="0" dirty="0"/>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e>
                      </m:d>
                    </m:oMath>
                  </m:oMathPara>
                </a14:m>
                <a:endParaRPr lang="en-US" b="0" dirty="0"/>
              </a:p>
              <a:p>
                <a:pPr lvl="1"/>
                <a:r>
                  <a:rPr lang="en-US" b="0" dirty="0"/>
                  <a:t>Then either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dirty="0"/>
                  <a:t> or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b="0" dirty="0"/>
              </a:p>
              <a:p>
                <a:pPr lvl="1"/>
                <a14:m>
                  <m:oMath xmlns:m="http://schemas.openxmlformats.org/officeDocument/2006/math">
                    <m:r>
                      <a:rPr lang="en-US" b="0" i="1" smtClean="0">
                        <a:latin typeface="Cambria Math" panose="02040503050406030204" pitchFamily="18" charset="0"/>
                      </a:rPr>
                      <m:t>𝑥</m:t>
                    </m:r>
                  </m:oMath>
                </a14:m>
                <a:r>
                  <a:rPr lang="en-US" b="0" dirty="0"/>
                  <a:t> cannot be written as a convex combination only when </a:t>
                </a:r>
                <a14:m>
                  <m:oMath xmlns:m="http://schemas.openxmlformats.org/officeDocument/2006/math">
                    <m:r>
                      <a:rPr lang="en-US" b="0" i="1" smtClean="0">
                        <a:latin typeface="Cambria Math" panose="02040503050406030204" pitchFamily="18" charset="0"/>
                      </a:rPr>
                      <m:t>𝑥</m:t>
                    </m:r>
                  </m:oMath>
                </a14:m>
                <a:r>
                  <a:rPr lang="en-US" b="0" dirty="0"/>
                  <a:t> is a vertex of feasible region</a:t>
                </a:r>
              </a:p>
            </p:txBody>
          </p:sp>
        </mc:Choice>
        <mc:Fallback xmlns="">
          <p:sp>
            <p:nvSpPr>
              <p:cNvPr id="10" name="Rectangle 9"/>
              <p:cNvSpPr>
                <a:spLocks noRot="1" noChangeAspect="1" noMove="1" noResize="1" noEditPoints="1" noAdjustHandles="1" noChangeArrowheads="1" noChangeShapeType="1" noTextEdit="1"/>
              </p:cNvSpPr>
              <p:nvPr/>
            </p:nvSpPr>
            <p:spPr>
              <a:xfrm>
                <a:off x="556501" y="3478452"/>
                <a:ext cx="5199941" cy="2031325"/>
              </a:xfrm>
              <a:prstGeom prst="rect">
                <a:avLst/>
              </a:prstGeom>
              <a:blipFill rotWithShape="0">
                <a:blip r:embed="rId5"/>
                <a:stretch>
                  <a:fillRect t="-2102" b="-3904"/>
                </a:stretch>
              </a:blipFill>
            </p:spPr>
            <p:txBody>
              <a:bodyPr/>
              <a:lstStyle/>
              <a:p>
                <a:r>
                  <a:rPr lang="en-US">
                    <a:noFill/>
                  </a:rPr>
                  <a:t> </a:t>
                </a:r>
              </a:p>
            </p:txBody>
          </p:sp>
        </mc:Fallback>
      </mc:AlternateContent>
    </p:spTree>
    <p:extLst>
      <p:ext uri="{BB962C8B-B14F-4D97-AF65-F5344CB8AC3E}">
        <p14:creationId xmlns:p14="http://schemas.microsoft.com/office/powerpoint/2010/main" val="337499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3" name="Content Placeholder 2"/>
          <p:cNvSpPr>
            <a:spLocks noGrp="1"/>
          </p:cNvSpPr>
          <p:nvPr>
            <p:ph sz="quarter" idx="1"/>
          </p:nvPr>
        </p:nvSpPr>
        <p:spPr/>
        <p:txBody>
          <a:bodyPr/>
          <a:lstStyle/>
          <a:p>
            <a:r>
              <a:rPr lang="en-US" dirty="0"/>
              <a:t>Naïve approach</a:t>
            </a:r>
          </a:p>
          <a:p>
            <a:pPr lvl="1"/>
            <a:r>
              <a:rPr lang="en-US" dirty="0"/>
              <a:t>Find all vertices</a:t>
            </a:r>
          </a:p>
          <a:p>
            <a:pPr lvl="1"/>
            <a:r>
              <a:rPr lang="en-US" dirty="0"/>
              <a:t>Pick the one with the best objective value</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18</a:t>
            </a:fld>
            <a:endParaRPr lang="en-US" dirty="0"/>
          </a:p>
        </p:txBody>
      </p:sp>
      <p:sp>
        <p:nvSpPr>
          <p:cNvPr id="7" name="TextBox 6"/>
          <p:cNvSpPr txBox="1"/>
          <p:nvPr/>
        </p:nvSpPr>
        <p:spPr>
          <a:xfrm>
            <a:off x="3192378" y="1748589"/>
            <a:ext cx="721031" cy="369332"/>
          </a:xfrm>
          <a:prstGeom prst="rect">
            <a:avLst/>
          </a:prstGeom>
          <a:noFill/>
        </p:spPr>
        <p:txBody>
          <a:bodyPr wrap="none" rtlCol="0">
            <a:spAutoFit/>
          </a:bodyPr>
          <a:lstStyle/>
          <a:p>
            <a:r>
              <a:rPr lang="en-US" dirty="0">
                <a:solidFill>
                  <a:srgbClr val="FF0000"/>
                </a:solidFill>
              </a:rPr>
              <a:t>How?</a:t>
            </a:r>
          </a:p>
        </p:txBody>
      </p:sp>
    </p:spTree>
    <p:extLst>
      <p:ext uri="{BB962C8B-B14F-4D97-AF65-F5344CB8AC3E}">
        <p14:creationId xmlns:p14="http://schemas.microsoft.com/office/powerpoint/2010/main" val="25297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Find vertex</a:t>
                </a:r>
              </a:p>
              <a:p>
                <a:pPr lvl="1"/>
                <a14:m>
                  <m:oMath xmlns:m="http://schemas.openxmlformats.org/officeDocument/2006/math">
                    <m:r>
                      <a:rPr lang="en-US" b="0" i="1" smtClean="0">
                        <a:latin typeface="Cambria Math" panose="02040503050406030204" pitchFamily="18" charset="0"/>
                      </a:rPr>
                      <m:t>𝑛</m:t>
                    </m:r>
                  </m:oMath>
                </a14:m>
                <a:r>
                  <a:rPr lang="en-US" dirty="0"/>
                  <a:t> linearly independent linear equations uniquely determines a point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𝑛</m:t>
                        </m:r>
                      </m:sup>
                    </m:sSup>
                  </m:oMath>
                </a14:m>
                <a:endParaRPr lang="en-US" dirty="0"/>
              </a:p>
              <a:p>
                <a:pPr lvl="1"/>
                <a:r>
                  <a:rPr lang="en-US" dirty="0"/>
                  <a:t>Choose </a:t>
                </a:r>
                <a14:m>
                  <m:oMath xmlns:m="http://schemas.openxmlformats.org/officeDocument/2006/math">
                    <m:r>
                      <a:rPr lang="en-US" b="0" i="1" smtClean="0">
                        <a:latin typeface="Cambria Math" panose="02040503050406030204" pitchFamily="18" charset="0"/>
                      </a:rPr>
                      <m:t>𝑛</m:t>
                    </m:r>
                  </m:oMath>
                </a14:m>
                <a:r>
                  <a:rPr lang="en-US" dirty="0"/>
                  <a:t> inequality constraints and set as equality</a:t>
                </a:r>
              </a:p>
              <a:p>
                <a:pPr lvl="1"/>
                <a:r>
                  <a:rPr lang="en-US" dirty="0"/>
                  <a:t>Solve the linear system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19</a:t>
            </a:fld>
            <a:endParaRPr lang="en-US" dirty="0"/>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6062817" y="3551178"/>
            <a:ext cx="2114408" cy="263090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891235" y="3866965"/>
                <a:ext cx="2580899" cy="1999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lim>
                          </m:limLow>
                        </m:fName>
                        <m:e>
                          <m:r>
                            <a:rPr lang="en-US" sz="2400" b="0" i="1" smtClean="0">
                              <a:latin typeface="Cambria Math" panose="02040503050406030204" pitchFamily="18" charset="0"/>
                            </a:rPr>
                            <m:t>30</m:t>
                          </m:r>
                          <m:r>
                            <a:rPr lang="en-US" sz="2400" b="0" i="1" smtClean="0">
                              <a:latin typeface="Cambria Math" panose="02040503050406030204" pitchFamily="18" charset="0"/>
                            </a:rPr>
                            <m:t>𝑥</m:t>
                          </m:r>
                          <m:r>
                            <a:rPr lang="en-US" sz="2400" b="0" i="1" smtClean="0">
                              <a:latin typeface="Cambria Math" panose="02040503050406030204" pitchFamily="18" charset="0"/>
                            </a:rPr>
                            <m:t>+30</m:t>
                          </m:r>
                          <m:r>
                            <a:rPr lang="en-US" sz="2400" b="0" i="1" smtClean="0">
                              <a:latin typeface="Cambria Math" panose="02040503050406030204" pitchFamily="18" charset="0"/>
                            </a:rPr>
                            <m:t>𝑦</m:t>
                          </m:r>
                        </m:e>
                      </m:func>
                    </m:oMath>
                  </m:oMathPara>
                </a14:m>
                <a:endParaRPr lang="en-US" sz="2400" dirty="0"/>
              </a:p>
              <a:p>
                <a:r>
                  <a:rPr lang="en-US" sz="2400" dirty="0" err="1"/>
                  <a:t>s.t.</a:t>
                </a:r>
                <a:r>
                  <a:rPr lang="en-US" sz="2400" dirty="0"/>
                  <a:t> </a:t>
                </a:r>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0.2</m:t>
                      </m:r>
                      <m:r>
                        <a:rPr lang="en-US" sz="2400" b="0" i="1" smtClean="0">
                          <a:latin typeface="Cambria Math" panose="02040503050406030204" pitchFamily="18" charset="0"/>
                        </a:rPr>
                        <m:t>𝑥</m:t>
                      </m:r>
                      <m:r>
                        <a:rPr lang="en-US" sz="2400" b="0" i="1" smtClean="0">
                          <a:latin typeface="Cambria Math" panose="02040503050406030204" pitchFamily="18" charset="0"/>
                        </a:rPr>
                        <m:t>+0.5</m:t>
                      </m:r>
                      <m:r>
                        <a:rPr lang="en-US" sz="2400" b="0" i="1" smtClean="0">
                          <a:latin typeface="Cambria Math" panose="02040503050406030204" pitchFamily="18" charset="0"/>
                        </a:rPr>
                        <m:t>𝑦</m:t>
                      </m:r>
                      <m:r>
                        <a:rPr lang="en-US" sz="2400" b="0" i="1" smtClean="0">
                          <a:latin typeface="Cambria Math" panose="02040503050406030204" pitchFamily="18" charset="0"/>
                        </a:rPr>
                        <m:t>≤90</m:t>
                      </m:r>
                    </m:oMath>
                    <m:oMath xmlns:m="http://schemas.openxmlformats.org/officeDocument/2006/math">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+2</m:t>
                      </m:r>
                      <m:r>
                        <a:rPr lang="en-US" sz="2400" b="0" i="1" smtClean="0">
                          <a:latin typeface="Cambria Math" panose="02040503050406030204" pitchFamily="18" charset="0"/>
                        </a:rPr>
                        <m:t>𝑦</m:t>
                      </m:r>
                      <m:r>
                        <a:rPr lang="en-US" sz="2400" b="0" i="1" smtClean="0">
                          <a:latin typeface="Cambria Math" panose="02040503050406030204" pitchFamily="18" charset="0"/>
                        </a:rPr>
                        <m:t>≤800</m:t>
                      </m:r>
                    </m:oMath>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r>
                        <a:rPr lang="en-US" sz="2400" b="0" i="1" smtClean="0">
                          <a:latin typeface="Cambria Math" panose="02040503050406030204" pitchFamily="18" charset="0"/>
                        </a:rPr>
                        <m:t>𝑦</m:t>
                      </m:r>
                      <m:r>
                        <a:rPr lang="en-US" sz="2400" b="0" i="1" smtClean="0">
                          <a:latin typeface="Cambria Math" panose="02040503050406030204" pitchFamily="18" charset="0"/>
                        </a:rPr>
                        <m:t>≥0</m:t>
                      </m:r>
                    </m:oMath>
                  </m:oMathPara>
                </a14:m>
                <a:endParaRPr lang="en-US" sz="2400" b="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91235" y="3866965"/>
                <a:ext cx="2580899" cy="1999330"/>
              </a:xfrm>
              <a:prstGeom prst="rect">
                <a:avLst/>
              </a:prstGeom>
              <a:blipFill rotWithShape="0">
                <a:blip r:embed="rId5"/>
                <a:stretch>
                  <a:fillRect l="-7075" b="-4268"/>
                </a:stretch>
              </a:blipFill>
            </p:spPr>
            <p:txBody>
              <a:bodyPr/>
              <a:lstStyle/>
              <a:p>
                <a:r>
                  <a:rPr lang="en-US">
                    <a:noFill/>
                  </a:rPr>
                  <a:t> </a:t>
                </a:r>
              </a:p>
            </p:txBody>
          </p:sp>
        </mc:Fallback>
      </mc:AlternateContent>
    </p:spTree>
    <p:extLst>
      <p:ext uri="{BB962C8B-B14F-4D97-AF65-F5344CB8AC3E}">
        <p14:creationId xmlns:p14="http://schemas.microsoft.com/office/powerpoint/2010/main" val="286086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lvl="1"/>
                <a:endParaRPr lang="en-US" dirty="0"/>
              </a:p>
              <a:p>
                <a:pPr lvl="1"/>
                <a:endParaRPr lang="en-US" dirty="0"/>
              </a:p>
              <a:p>
                <a:r>
                  <a:rPr lang="en-US" dirty="0"/>
                  <a:t>Convex optimization</a:t>
                </a:r>
              </a:p>
              <a:p>
                <a:pPr lvl="1"/>
                <a14:m>
                  <m:oMath xmlns:m="http://schemas.openxmlformats.org/officeDocument/2006/math">
                    <m:r>
                      <a:rPr lang="en-US" i="1">
                        <a:latin typeface="Cambria Math" panose="02040503050406030204" pitchFamily="18" charset="0"/>
                      </a:rPr>
                      <m:t>𝑓</m:t>
                    </m:r>
                  </m:oMath>
                </a14:m>
                <a:r>
                  <a:rPr lang="en-US" dirty="0"/>
                  <a:t> is a convex function and </a:t>
                </a:r>
                <a14:m>
                  <m:oMath xmlns:m="http://schemas.openxmlformats.org/officeDocument/2006/math">
                    <m:r>
                      <a:rPr lang="en-US" i="1">
                        <a:latin typeface="Cambria Math" panose="02040503050406030204" pitchFamily="18" charset="0"/>
                        <a:ea typeface="Cambria Math" panose="02040503050406030204" pitchFamily="18" charset="0"/>
                      </a:rPr>
                      <m:t>ℱ</m:t>
                    </m:r>
                  </m:oMath>
                </a14:m>
                <a:r>
                  <a:rPr lang="en-US" dirty="0"/>
                  <a:t> is a convex set</a:t>
                </a:r>
              </a:p>
              <a:p>
                <a:pPr lvl="1"/>
                <a:r>
                  <a:rPr lang="en-US" dirty="0"/>
                  <a:t>Gradient descent leads to global optimum</a:t>
                </a:r>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879150" y="1219200"/>
                <a:ext cx="1385700" cy="850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lim>
                          </m:limLow>
                        </m:fName>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func>
                    </m:oMath>
                  </m:oMathPara>
                </a14:m>
                <a:endParaRPr lang="en-US" sz="2400" dirty="0"/>
              </a:p>
              <a:p>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ℱ</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9150" y="1219200"/>
                <a:ext cx="1385700" cy="850105"/>
              </a:xfrm>
              <a:prstGeom prst="rect">
                <a:avLst/>
              </a:prstGeom>
              <a:blipFill rotWithShape="0">
                <a:blip r:embed="rId4"/>
                <a:stretch>
                  <a:fillRect l="-13158" r="-2193" b="-20863"/>
                </a:stretch>
              </a:blipFill>
            </p:spPr>
            <p:txBody>
              <a:bodyPr/>
              <a:lstStyle/>
              <a:p>
                <a:r>
                  <a:rPr lang="en-US">
                    <a:noFill/>
                  </a:rPr>
                  <a:t> </a:t>
                </a:r>
              </a:p>
            </p:txBody>
          </p:sp>
        </mc:Fallback>
      </mc:AlternateContent>
    </p:spTree>
    <p:extLst>
      <p:ext uri="{BB962C8B-B14F-4D97-AF65-F5344CB8AC3E}">
        <p14:creationId xmlns:p14="http://schemas.microsoft.com/office/powerpoint/2010/main" val="321384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Find vertex for LP in standard form</a:t>
                </a:r>
              </a:p>
              <a:p>
                <a:pPr lvl="1"/>
                <a:endParaRPr lang="en-US" dirty="0"/>
              </a:p>
              <a:p>
                <a:pPr lvl="1"/>
                <a:endParaRPr lang="en-US" dirty="0"/>
              </a:p>
              <a:p>
                <a:pPr lvl="1"/>
                <a:r>
                  <a:rPr lang="en-US" dirty="0"/>
                  <a:t>Any LP can be converted into standard form</a:t>
                </a:r>
              </a:p>
              <a:p>
                <a:pPr lvl="2"/>
                <a:r>
                  <a:rPr lang="en-US" dirty="0"/>
                  <a:t>If maximization, convert to minimization</a:t>
                </a:r>
              </a:p>
              <a:p>
                <a:pPr lvl="2"/>
                <a:r>
                  <a:rPr lang="en-US" dirty="0"/>
                  <a:t>For any constraint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𝑖</m:t>
                        </m:r>
                      </m:sub>
                      <m:sup>
                        <m:r>
                          <a:rPr lang="en-US" i="1">
                            <a:latin typeface="Cambria Math" panose="02040503050406030204" pitchFamily="18" charset="0"/>
                          </a:rPr>
                          <m:t>𝑇</m:t>
                        </m:r>
                      </m:sup>
                    </m:sSubSup>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a14:m>
                <a:r>
                  <a:rPr lang="en-US" dirty="0"/>
                  <a:t>, add slack variables </a:t>
                </a:r>
                <a14:m>
                  <m:oMath xmlns:m="http://schemas.openxmlformats.org/officeDocument/2006/math">
                    <m:r>
                      <a:rPr lang="en-US" b="0" i="1" smtClean="0">
                        <a:latin typeface="Cambria Math" panose="02040503050406030204" pitchFamily="18" charset="0"/>
                      </a:rPr>
                      <m:t>𝑠</m:t>
                    </m:r>
                  </m:oMath>
                </a14:m>
                <a:r>
                  <a:rPr lang="en-US" dirty="0"/>
                  <a:t> and get</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𝑖</m:t>
                          </m:r>
                        </m:sub>
                        <m:sup>
                          <m:r>
                            <a:rPr lang="en-US" i="1">
                              <a:latin typeface="Cambria Math" panose="02040503050406030204" pitchFamily="18" charset="0"/>
                            </a:rPr>
                            <m:t>𝑇</m:t>
                          </m:r>
                        </m:sup>
                      </m:sSubSup>
                      <m:r>
                        <a:rPr lang="en-US" i="1">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20</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575699" y="1666775"/>
                <a:ext cx="1190582" cy="10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𝑥</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575699" y="1666775"/>
                <a:ext cx="1190582" cy="1022524"/>
              </a:xfrm>
              <a:prstGeom prst="rect">
                <a:avLst/>
              </a:prstGeom>
              <a:blipFill rotWithShape="0">
                <a:blip r:embed="rId4"/>
                <a:stretch>
                  <a:fillRect l="-13333" r="-1538"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2358" y="4688265"/>
                <a:ext cx="2320764" cy="1668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oMath>
                  </m:oMathPara>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572358" y="4688265"/>
                <a:ext cx="2320764" cy="1668085"/>
              </a:xfrm>
              <a:prstGeom prst="rect">
                <a:avLst/>
              </a:prstGeom>
              <a:blipFill rotWithShape="0">
                <a:blip r:embed="rId5"/>
                <a:stretch>
                  <a:fillRect l="-6824" b="-4015"/>
                </a:stretch>
              </a:blipFill>
            </p:spPr>
            <p:txBody>
              <a:bodyPr/>
              <a:lstStyle/>
              <a:p>
                <a:r>
                  <a:rPr lang="en-US">
                    <a:noFill/>
                  </a:rPr>
                  <a:t> </a:t>
                </a:r>
              </a:p>
            </p:txBody>
          </p:sp>
        </mc:Fallback>
      </mc:AlternateContent>
    </p:spTree>
    <p:extLst>
      <p:ext uri="{BB962C8B-B14F-4D97-AF65-F5344CB8AC3E}">
        <p14:creationId xmlns:p14="http://schemas.microsoft.com/office/powerpoint/2010/main" val="122916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Find vertex for LP in standard form</a:t>
                </a:r>
              </a:p>
              <a:p>
                <a:pPr lvl="1"/>
                <a:endParaRPr lang="en-US" dirty="0"/>
              </a:p>
              <a:p>
                <a:pPr lvl="1"/>
                <a:endParaRPr lang="en-US" dirty="0"/>
              </a:p>
              <a:p>
                <a:pPr lvl="1"/>
                <a:r>
                  <a:rPr lang="en-US" dirty="0"/>
                  <a:t>Any LP can be converted into standard form</a:t>
                </a:r>
              </a:p>
              <a:p>
                <a:pPr lvl="2"/>
                <a:r>
                  <a:rPr lang="en-US" dirty="0"/>
                  <a:t>If maximization, convert to minimization</a:t>
                </a:r>
              </a:p>
              <a:p>
                <a:pPr lvl="2"/>
                <a:r>
                  <a:rPr lang="en-US" dirty="0"/>
                  <a:t>For any constraint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𝑖</m:t>
                        </m:r>
                      </m:sub>
                      <m:sup>
                        <m:r>
                          <a:rPr lang="en-US" i="1">
                            <a:latin typeface="Cambria Math" panose="02040503050406030204" pitchFamily="18" charset="0"/>
                          </a:rPr>
                          <m:t>𝑇</m:t>
                        </m:r>
                      </m:sup>
                    </m:sSubSup>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a14:m>
                <a:r>
                  <a:rPr lang="en-US" dirty="0"/>
                  <a:t>, add slack variables </a:t>
                </a:r>
                <a14:m>
                  <m:oMath xmlns:m="http://schemas.openxmlformats.org/officeDocument/2006/math">
                    <m:r>
                      <a:rPr lang="en-US" b="0" i="1" smtClean="0">
                        <a:latin typeface="Cambria Math" panose="02040503050406030204" pitchFamily="18" charset="0"/>
                      </a:rPr>
                      <m:t>𝑠</m:t>
                    </m:r>
                  </m:oMath>
                </a14:m>
                <a:r>
                  <a:rPr lang="en-US" dirty="0"/>
                  <a:t> and get</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𝑖</m:t>
                          </m:r>
                        </m:sub>
                        <m:sup>
                          <m:r>
                            <a:rPr lang="en-US" i="1">
                              <a:latin typeface="Cambria Math" panose="02040503050406030204" pitchFamily="18" charset="0"/>
                            </a:rPr>
                            <m:t>𝑇</m:t>
                          </m:r>
                        </m:sup>
                      </m:sSubSup>
                      <m:r>
                        <a:rPr lang="en-US" i="1">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21</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575699" y="1666775"/>
                <a:ext cx="1190582" cy="10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𝑥</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575699" y="1666775"/>
                <a:ext cx="1190582" cy="1022524"/>
              </a:xfrm>
              <a:prstGeom prst="rect">
                <a:avLst/>
              </a:prstGeom>
              <a:blipFill rotWithShape="0">
                <a:blip r:embed="rId4"/>
                <a:stretch>
                  <a:fillRect l="-13333" r="-1538"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2358" y="4688265"/>
                <a:ext cx="2320764" cy="1668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oMath>
                  </m:oMathPara>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572358" y="4688265"/>
                <a:ext cx="2320764" cy="1668085"/>
              </a:xfrm>
              <a:prstGeom prst="rect">
                <a:avLst/>
              </a:prstGeom>
              <a:blipFill rotWithShape="0">
                <a:blip r:embed="rId5"/>
                <a:stretch>
                  <a:fillRect l="-6824" b="-40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90000" y="4588570"/>
                <a:ext cx="3058466" cy="16660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4790000" y="4588570"/>
                <a:ext cx="3058466" cy="1666034"/>
              </a:xfrm>
              <a:prstGeom prst="rect">
                <a:avLst/>
              </a:prstGeom>
              <a:blipFill rotWithShape="0">
                <a:blip r:embed="rId6"/>
                <a:stretch>
                  <a:fillRect l="-5190" r="-599" b="-4396"/>
                </a:stretch>
              </a:blipFill>
            </p:spPr>
            <p:txBody>
              <a:bodyPr/>
              <a:lstStyle/>
              <a:p>
                <a:r>
                  <a:rPr lang="en-US">
                    <a:noFill/>
                  </a:rPr>
                  <a:t> </a:t>
                </a:r>
              </a:p>
            </p:txBody>
          </p:sp>
        </mc:Fallback>
      </mc:AlternateContent>
    </p:spTree>
    <p:extLst>
      <p:ext uri="{BB962C8B-B14F-4D97-AF65-F5344CB8AC3E}">
        <p14:creationId xmlns:p14="http://schemas.microsoft.com/office/powerpoint/2010/main" val="279517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Autofit/>
              </a:bodyPr>
              <a:lstStyle/>
              <a:p>
                <a:r>
                  <a:rPr lang="en-US" sz="2400" dirty="0"/>
                  <a:t>Find vertex for LP in standard form</a:t>
                </a:r>
              </a:p>
              <a:p>
                <a:pPr lvl="1"/>
                <a:endParaRPr lang="en-US" dirty="0"/>
              </a:p>
              <a:p>
                <a:pPr lvl="1"/>
                <a:endParaRPr lang="en-US" dirty="0"/>
              </a:p>
              <a:p>
                <a:pPr lvl="1"/>
                <a:endParaRPr lang="en-US" dirty="0"/>
              </a:p>
              <a:p>
                <a:pPr marL="0" indent="0">
                  <a:buNone/>
                </a:pPr>
                <a:r>
                  <a:rPr lang="en-US" sz="2400" dirty="0"/>
                  <a:t>Where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𝑛</m:t>
                        </m:r>
                      </m:sup>
                    </m:sSup>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𝑛</m:t>
                        </m:r>
                      </m:sup>
                    </m:sSup>
                  </m:oMath>
                </a14:m>
                <a:endParaRPr lang="en-US" sz="2400" dirty="0"/>
              </a:p>
              <a:p>
                <a:r>
                  <a:rPr lang="en-US" sz="2400" dirty="0"/>
                  <a:t>Focus on </a:t>
                </a:r>
                <a14:m>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endParaRPr lang="en-US" sz="2000" dirty="0"/>
              </a:p>
              <a:p>
                <a:pPr lvl="1"/>
                <a:r>
                  <a:rPr lang="en-US" dirty="0"/>
                  <a:t>If rows of </a:t>
                </a:r>
                <a14:m>
                  <m:oMath xmlns:m="http://schemas.openxmlformats.org/officeDocument/2006/math">
                    <m:r>
                      <a:rPr lang="en-US" i="1" dirty="0">
                        <a:latin typeface="Cambria Math" panose="02040503050406030204" pitchFamily="18" charset="0"/>
                      </a:rPr>
                      <m:t>𝐴</m:t>
                    </m:r>
                  </m:oMath>
                </a14:m>
                <a:r>
                  <a:rPr lang="en-US" dirty="0"/>
                  <a:t> are not linearly independent, apply basic row operation to remove redundant constraints. There is no solution if it leads to contradicting constraints.</a:t>
                </a:r>
              </a:p>
              <a:p>
                <a:pPr lvl="1"/>
                <a:r>
                  <a:rPr lang="en-US" dirty="0">
                    <a:solidFill>
                      <a:schemeClr val="bg1"/>
                    </a:solidFill>
                  </a:rPr>
                  <a:t>If </a:t>
                </a:r>
                <a14:m>
                  <m:oMath xmlns:m="http://schemas.openxmlformats.org/officeDocument/2006/math">
                    <m:r>
                      <a:rPr lang="en-US" i="1">
                        <a:solidFill>
                          <a:schemeClr val="bg1"/>
                        </a:solidFill>
                        <a:latin typeface="Cambria Math" panose="02040503050406030204" pitchFamily="18" charset="0"/>
                      </a:rPr>
                      <m:t>𝑚</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𝑛</m:t>
                    </m:r>
                  </m:oMath>
                </a14:m>
                <a:r>
                  <a:rPr lang="en-US" dirty="0">
                    <a:solidFill>
                      <a:schemeClr val="bg1"/>
                    </a:solidFill>
                  </a:rPr>
                  <a:t>: Unique point </a:t>
                </a:r>
                <a14:m>
                  <m:oMath xmlns:m="http://schemas.openxmlformats.org/officeDocument/2006/math">
                    <m:r>
                      <a:rPr lang="en-US" i="1">
                        <a:solidFill>
                          <a:schemeClr val="bg1"/>
                        </a:solidFill>
                        <a:latin typeface="Cambria Math" panose="02040503050406030204" pitchFamily="18" charset="0"/>
                      </a:rPr>
                      <m:t>𝑥</m:t>
                    </m:r>
                    <m:r>
                      <a:rPr lang="en-US"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𝐴</m:t>
                        </m:r>
                      </m:e>
                      <m:sup>
                        <m:r>
                          <a:rPr lang="en-US" i="1">
                            <a:solidFill>
                              <a:schemeClr val="bg1"/>
                            </a:solidFill>
                            <a:latin typeface="Cambria Math" panose="02040503050406030204" pitchFamily="18" charset="0"/>
                          </a:rPr>
                          <m:t>−1</m:t>
                        </m:r>
                      </m:sup>
                    </m:sSup>
                    <m:r>
                      <a:rPr lang="en-US" i="1">
                        <a:solidFill>
                          <a:schemeClr val="bg1"/>
                        </a:solidFill>
                        <a:latin typeface="Cambria Math" panose="02040503050406030204" pitchFamily="18" charset="0"/>
                      </a:rPr>
                      <m:t>𝑏</m:t>
                    </m:r>
                  </m:oMath>
                </a14:m>
                <a:r>
                  <a:rPr lang="en-US" dirty="0">
                    <a:solidFill>
                      <a:schemeClr val="bg1"/>
                    </a:solidFill>
                  </a:rPr>
                  <a:t>. No optimization needed.</a:t>
                </a:r>
              </a:p>
              <a:p>
                <a:pPr lvl="1"/>
                <a:r>
                  <a:rPr lang="en-US" dirty="0">
                    <a:solidFill>
                      <a:schemeClr val="bg1"/>
                    </a:solidFill>
                  </a:rPr>
                  <a:t>If </a:t>
                </a:r>
                <a14:m>
                  <m:oMath xmlns:m="http://schemas.openxmlformats.org/officeDocument/2006/math">
                    <m:r>
                      <a:rPr lang="en-US" i="1" dirty="0">
                        <a:solidFill>
                          <a:schemeClr val="bg1"/>
                        </a:solidFill>
                        <a:latin typeface="Cambria Math" panose="02040503050406030204" pitchFamily="18" charset="0"/>
                      </a:rPr>
                      <m:t>𝑚</m:t>
                    </m:r>
                    <m:r>
                      <a:rPr lang="en-US" i="1" dirty="0">
                        <a:solidFill>
                          <a:schemeClr val="bg1"/>
                        </a:solidFill>
                        <a:latin typeface="Cambria Math" panose="02040503050406030204" pitchFamily="18" charset="0"/>
                      </a:rPr>
                      <m:t>&lt;</m:t>
                    </m:r>
                    <m:r>
                      <a:rPr lang="en-US" i="1" dirty="0">
                        <a:solidFill>
                          <a:schemeClr val="bg1"/>
                        </a:solidFill>
                        <a:latin typeface="Cambria Math" panose="02040503050406030204" pitchFamily="18" charset="0"/>
                      </a:rPr>
                      <m:t>𝑛</m:t>
                    </m:r>
                  </m:oMath>
                </a14:m>
                <a:r>
                  <a:rPr lang="en-US" dirty="0">
                    <a:solidFill>
                      <a:schemeClr val="bg1"/>
                    </a:solidFill>
                  </a:rPr>
                  <a:t>: Infinite points satisfying </a:t>
                </a:r>
                <a14:m>
                  <m:oMath xmlns:m="http://schemas.openxmlformats.org/officeDocument/2006/math">
                    <m:r>
                      <a:rPr lang="en-US" i="1">
                        <a:solidFill>
                          <a:schemeClr val="bg1"/>
                        </a:solidFill>
                        <a:latin typeface="Cambria Math" panose="02040503050406030204" pitchFamily="18" charset="0"/>
                      </a:rPr>
                      <m:t>𝐴𝑥</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𝑏</m:t>
                    </m:r>
                  </m:oMath>
                </a14:m>
                <a:endParaRPr lang="en-US" dirty="0">
                  <a:solidFill>
                    <a:schemeClr val="bg1"/>
                  </a:solidFill>
                </a:endParaRPr>
              </a:p>
              <a:p>
                <a:r>
                  <a:rPr lang="en-US" sz="2400" dirty="0"/>
                  <a:t>So we only consider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&lt;</m:t>
                    </m:r>
                    <m:r>
                      <a:rPr lang="en-US" sz="2400" i="1">
                        <a:latin typeface="Cambria Math" panose="02040503050406030204" pitchFamily="18" charset="0"/>
                      </a:rPr>
                      <m:t>𝑚</m:t>
                    </m:r>
                  </m:oMath>
                </a14:m>
                <a:r>
                  <a:rPr lang="en-US" sz="2400" dirty="0"/>
                  <a:t> and </a:t>
                </a:r>
                <a14:m>
                  <m:oMath xmlns:m="http://schemas.openxmlformats.org/officeDocument/2006/math">
                    <m:r>
                      <a:rPr lang="en-US" sz="2400" i="1">
                        <a:latin typeface="Cambria Math" panose="02040503050406030204" pitchFamily="18" charset="0"/>
                      </a:rPr>
                      <m:t>𝑟𝑎𝑛𝑘</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𝑛</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1111" t="-988" b="-592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22</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575699" y="1666775"/>
                <a:ext cx="1190582" cy="10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𝑥</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575699" y="1666775"/>
                <a:ext cx="1190582" cy="1022524"/>
              </a:xfrm>
              <a:prstGeom prst="rect">
                <a:avLst/>
              </a:prstGeom>
              <a:blipFill rotWithShape="0">
                <a:blip r:embed="rId4"/>
                <a:stretch>
                  <a:fillRect l="-13333" r="-1538" b="-3571"/>
                </a:stretch>
              </a:blipFill>
            </p:spPr>
            <p:txBody>
              <a:bodyPr/>
              <a:lstStyle/>
              <a:p>
                <a:r>
                  <a:rPr lang="en-US">
                    <a:noFill/>
                  </a:rPr>
                  <a:t> </a:t>
                </a:r>
              </a:p>
            </p:txBody>
          </p:sp>
        </mc:Fallback>
      </mc:AlternateContent>
    </p:spTree>
    <p:extLst>
      <p:ext uri="{BB962C8B-B14F-4D97-AF65-F5344CB8AC3E}">
        <p14:creationId xmlns:p14="http://schemas.microsoft.com/office/powerpoint/2010/main" val="92286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Autofit/>
              </a:bodyPr>
              <a:lstStyle/>
              <a:p>
                <a:r>
                  <a:rPr lang="en-US" sz="2400" dirty="0"/>
                  <a:t>Find vertex for LP in standard form</a:t>
                </a:r>
              </a:p>
              <a:p>
                <a:pPr lvl="1"/>
                <a:endParaRPr lang="en-US" dirty="0"/>
              </a:p>
              <a:p>
                <a:pPr lvl="1"/>
                <a:endParaRPr lang="en-US" dirty="0"/>
              </a:p>
              <a:p>
                <a:pPr lvl="1"/>
                <a:endParaRPr lang="en-US" dirty="0"/>
              </a:p>
              <a:p>
                <a:pPr marL="0" indent="0">
                  <a:buNone/>
                </a:pPr>
                <a:r>
                  <a:rPr lang="en-US" sz="2400" dirty="0"/>
                  <a:t>Where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𝑛</m:t>
                        </m:r>
                      </m:sup>
                    </m:sSup>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𝑛</m:t>
                        </m:r>
                      </m:sup>
                    </m:sSup>
                  </m:oMath>
                </a14:m>
                <a:endParaRPr lang="en-US" sz="2400" dirty="0"/>
              </a:p>
              <a:p>
                <a:r>
                  <a:rPr lang="en-US" sz="2400" dirty="0"/>
                  <a:t>Focus on </a:t>
                </a:r>
                <a14:m>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endParaRPr lang="en-US" sz="2000" dirty="0"/>
              </a:p>
              <a:p>
                <a:pPr lvl="1"/>
                <a:r>
                  <a:rPr lang="en-US" dirty="0"/>
                  <a:t>If rows of </a:t>
                </a:r>
                <a14:m>
                  <m:oMath xmlns:m="http://schemas.openxmlformats.org/officeDocument/2006/math">
                    <m:r>
                      <a:rPr lang="en-US" i="1" dirty="0">
                        <a:latin typeface="Cambria Math" panose="02040503050406030204" pitchFamily="18" charset="0"/>
                      </a:rPr>
                      <m:t>𝐴</m:t>
                    </m:r>
                  </m:oMath>
                </a14:m>
                <a:r>
                  <a:rPr lang="en-US" dirty="0"/>
                  <a:t> are not linearly independent, apply basic row operation to remove redundant constraints. There is no solution if it leads to contradicting constraints.</a:t>
                </a:r>
              </a:p>
              <a:p>
                <a:pPr lvl="1"/>
                <a:r>
                  <a:rPr lang="en-US" dirty="0">
                    <a:solidFill>
                      <a:schemeClr val="tx1"/>
                    </a:solidFill>
                  </a:rPr>
                  <a:t>If </a:t>
                </a:r>
                <a14:m>
                  <m:oMath xmlns:m="http://schemas.openxmlformats.org/officeDocument/2006/math">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𝑛</m:t>
                    </m:r>
                  </m:oMath>
                </a14:m>
                <a:r>
                  <a:rPr lang="en-US" dirty="0">
                    <a:solidFill>
                      <a:schemeClr val="tx1"/>
                    </a:solidFill>
                  </a:rPr>
                  <a:t>: Unique point </a:t>
                </a:r>
                <a14:m>
                  <m:oMath xmlns:m="http://schemas.openxmlformats.org/officeDocument/2006/math">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𝐴</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𝑏</m:t>
                    </m:r>
                  </m:oMath>
                </a14:m>
                <a:r>
                  <a:rPr lang="en-US" dirty="0">
                    <a:solidFill>
                      <a:schemeClr val="tx1"/>
                    </a:solidFill>
                  </a:rPr>
                  <a:t>. No optimization needed.</a:t>
                </a:r>
              </a:p>
              <a:p>
                <a:pPr lvl="1"/>
                <a:r>
                  <a:rPr lang="en-US" dirty="0">
                    <a:solidFill>
                      <a:schemeClr val="tx1"/>
                    </a:solidFill>
                  </a:rPr>
                  <a:t>If </a:t>
                </a:r>
                <a14:m>
                  <m:oMath xmlns:m="http://schemas.openxmlformats.org/officeDocument/2006/math">
                    <m:r>
                      <a:rPr lang="en-US" i="1" dirty="0">
                        <a:solidFill>
                          <a:schemeClr val="tx1"/>
                        </a:solidFill>
                        <a:latin typeface="Cambria Math" panose="02040503050406030204" pitchFamily="18" charset="0"/>
                      </a:rPr>
                      <m:t>𝑚</m:t>
                    </m:r>
                    <m:r>
                      <a:rPr lang="en-US" i="1" dirty="0">
                        <a:solidFill>
                          <a:schemeClr val="tx1"/>
                        </a:solidFill>
                        <a:latin typeface="Cambria Math" panose="02040503050406030204" pitchFamily="18" charset="0"/>
                      </a:rPr>
                      <m:t>&lt;</m:t>
                    </m:r>
                    <m:r>
                      <a:rPr lang="en-US" i="1" dirty="0">
                        <a:solidFill>
                          <a:schemeClr val="tx1"/>
                        </a:solidFill>
                        <a:latin typeface="Cambria Math" panose="02040503050406030204" pitchFamily="18" charset="0"/>
                      </a:rPr>
                      <m:t>𝑛</m:t>
                    </m:r>
                  </m:oMath>
                </a14:m>
                <a:r>
                  <a:rPr lang="en-US" dirty="0">
                    <a:solidFill>
                      <a:schemeClr val="tx1"/>
                    </a:solidFill>
                  </a:rPr>
                  <a:t>: Infinite points satisfying </a:t>
                </a:r>
                <a14:m>
                  <m:oMath xmlns:m="http://schemas.openxmlformats.org/officeDocument/2006/math">
                    <m:r>
                      <a:rPr lang="en-US" i="1">
                        <a:latin typeface="Cambria Math" panose="02040503050406030204" pitchFamily="18" charset="0"/>
                      </a:rPr>
                      <m:t>𝐴𝑥</m:t>
                    </m:r>
                    <m:r>
                      <a:rPr lang="en-US" i="1">
                        <a:latin typeface="Cambria Math" panose="02040503050406030204" pitchFamily="18" charset="0"/>
                      </a:rPr>
                      <m:t>=</m:t>
                    </m:r>
                    <m:r>
                      <a:rPr lang="en-US" i="1">
                        <a:latin typeface="Cambria Math" panose="02040503050406030204" pitchFamily="18" charset="0"/>
                      </a:rPr>
                      <m:t>𝑏</m:t>
                    </m:r>
                  </m:oMath>
                </a14:m>
                <a:endParaRPr lang="en-US" dirty="0">
                  <a:solidFill>
                    <a:schemeClr val="bg1"/>
                  </a:solidFill>
                </a:endParaRPr>
              </a:p>
              <a:p>
                <a:r>
                  <a:rPr lang="en-US" sz="2400" dirty="0"/>
                  <a:t>So we only consider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&lt;</m:t>
                    </m:r>
                    <m:r>
                      <a:rPr lang="en-US" sz="2400" i="1">
                        <a:latin typeface="Cambria Math" panose="02040503050406030204" pitchFamily="18" charset="0"/>
                      </a:rPr>
                      <m:t>𝑚</m:t>
                    </m:r>
                  </m:oMath>
                </a14:m>
                <a:r>
                  <a:rPr lang="en-US" sz="2400" dirty="0"/>
                  <a:t> and </a:t>
                </a:r>
                <a14:m>
                  <m:oMath xmlns:m="http://schemas.openxmlformats.org/officeDocument/2006/math">
                    <m:r>
                      <a:rPr lang="en-US" sz="2400" i="1">
                        <a:latin typeface="Cambria Math" panose="02040503050406030204" pitchFamily="18" charset="0"/>
                      </a:rPr>
                      <m:t>𝑟𝑎𝑛𝑘</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𝑛</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1111" t="-988" b="-592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23</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575699" y="1666775"/>
                <a:ext cx="1190582" cy="10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𝑥</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575699" y="1666775"/>
                <a:ext cx="1190582" cy="1022524"/>
              </a:xfrm>
              <a:prstGeom prst="rect">
                <a:avLst/>
              </a:prstGeom>
              <a:blipFill rotWithShape="0">
                <a:blip r:embed="rId4"/>
                <a:stretch>
                  <a:fillRect l="-13333" r="-1538" b="-3571"/>
                </a:stretch>
              </a:blipFill>
            </p:spPr>
            <p:txBody>
              <a:bodyPr/>
              <a:lstStyle/>
              <a:p>
                <a:r>
                  <a:rPr lang="en-US">
                    <a:noFill/>
                  </a:rPr>
                  <a:t> </a:t>
                </a:r>
              </a:p>
            </p:txBody>
          </p:sp>
        </mc:Fallback>
      </mc:AlternateContent>
    </p:spTree>
    <p:extLst>
      <p:ext uri="{BB962C8B-B14F-4D97-AF65-F5344CB8AC3E}">
        <p14:creationId xmlns:p14="http://schemas.microsoft.com/office/powerpoint/2010/main" val="191628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Find vertex of the feasible region</a:t>
                </a:r>
              </a:p>
              <a:p>
                <a:pPr lvl="1"/>
                <a:endParaRPr lang="en-US" dirty="0"/>
              </a:p>
              <a:p>
                <a:pPr lvl="1"/>
                <a:endParaRPr lang="en-US" dirty="0"/>
              </a:p>
              <a:p>
                <a:pPr marL="0" indent="0">
                  <a:buNone/>
                </a:pPr>
                <a14:m>
                  <m:oMath xmlns:m="http://schemas.openxmlformats.org/officeDocument/2006/math">
                    <m:r>
                      <a:rPr lang="en-US" sz="2400" b="0" i="1" smtClean="0">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𝑛</m:t>
                        </m:r>
                      </m:sup>
                    </m:sSup>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𝑛</m:t>
                        </m:r>
                      </m:sup>
                    </m:sSup>
                  </m:oMath>
                </a14:m>
                <a:r>
                  <a:rPr lang="en-US" sz="2400" dirty="0"/>
                  <a:t>,</a:t>
                </a:r>
                <a14:m>
                  <m:oMath xmlns:m="http://schemas.openxmlformats.org/officeDocument/2006/math">
                    <m:r>
                      <a:rPr lang="en-US" sz="2400" dirty="0">
                        <a:latin typeface="Cambria Math" panose="02040503050406030204" pitchFamily="18" charset="0"/>
                      </a:rPr>
                      <m:t> </m:t>
                    </m:r>
                    <m:r>
                      <a:rPr lang="en-US" sz="2400" b="0" i="1" smtClean="0">
                        <a:latin typeface="Cambria Math" panose="02040503050406030204" pitchFamily="18" charset="0"/>
                      </a:rPr>
                      <m:t>𝑚</m:t>
                    </m:r>
                    <m:r>
                      <a:rPr lang="en-US" sz="2400" i="1">
                        <a:latin typeface="Cambria Math" panose="02040503050406030204" pitchFamily="18" charset="0"/>
                      </a:rPr>
                      <m:t>&lt;</m:t>
                    </m:r>
                    <m:r>
                      <a:rPr lang="en-US" sz="2400" b="0" i="1" smtClean="0">
                        <a:latin typeface="Cambria Math" panose="02040503050406030204" pitchFamily="18" charset="0"/>
                      </a:rPr>
                      <m:t>𝑛</m:t>
                    </m:r>
                  </m:oMath>
                </a14:m>
                <a:r>
                  <a:rPr lang="en-US" sz="2400" dirty="0"/>
                  <a:t>, </a:t>
                </a:r>
                <a14:m>
                  <m:oMath xmlns:m="http://schemas.openxmlformats.org/officeDocument/2006/math">
                    <m:r>
                      <a:rPr lang="en-US" sz="2400" i="1">
                        <a:latin typeface="Cambria Math" panose="02040503050406030204" pitchFamily="18" charset="0"/>
                      </a:rPr>
                      <m:t>𝑟𝑎𝑛𝑘</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𝑛</m:t>
                    </m:r>
                  </m:oMath>
                </a14:m>
                <a:endParaRPr lang="en-US" sz="2400" dirty="0"/>
              </a:p>
              <a:p>
                <a:pPr marL="0" indent="0">
                  <a:buNone/>
                </a:pPr>
                <a14:m>
                  <m:oMath xmlns:m="http://schemas.openxmlformats.org/officeDocument/2006/math">
                    <m:r>
                      <a:rPr lang="en-US" sz="2400" b="0" i="1" smtClean="0">
                        <a:latin typeface="Cambria Math" panose="02040503050406030204" pitchFamily="18" charset="0"/>
                      </a:rPr>
                      <m:t>𝑚</m:t>
                    </m:r>
                  </m:oMath>
                </a14:m>
                <a:r>
                  <a:rPr lang="en-US" sz="2400" dirty="0"/>
                  <a:t> equality constraints, </a:t>
                </a:r>
                <a14:m>
                  <m:oMath xmlns:m="http://schemas.openxmlformats.org/officeDocument/2006/math">
                    <m:r>
                      <a:rPr lang="en-US" sz="2400" b="0" i="1" smtClean="0">
                        <a:latin typeface="Cambria Math" panose="02040503050406030204" pitchFamily="18" charset="0"/>
                      </a:rPr>
                      <m:t>𝑛</m:t>
                    </m:r>
                  </m:oMath>
                </a14:m>
                <a:r>
                  <a:rPr lang="en-US" sz="2400" dirty="0"/>
                  <a:t> inequality constraints</a:t>
                </a:r>
              </a:p>
              <a:p>
                <a:pPr lvl="1"/>
                <a:r>
                  <a:rPr lang="en-US" dirty="0"/>
                  <a:t>Choose a set of </a:t>
                </a:r>
                <a14:m>
                  <m:oMath xmlns:m="http://schemas.openxmlformats.org/officeDocument/2006/math">
                    <m:r>
                      <a:rPr lang="en-US" b="0" i="1" smtClean="0">
                        <a:latin typeface="Cambria Math" panose="02040503050406030204" pitchFamily="18" charset="0"/>
                      </a:rPr>
                      <m:t>𝑚</m:t>
                    </m:r>
                  </m:oMath>
                </a14:m>
                <a:r>
                  <a:rPr lang="en-US" dirty="0"/>
                  <a:t> variables, denoted as </a:t>
                </a:r>
                <a14:m>
                  <m:oMath xmlns:m="http://schemas.openxmlformats.org/officeDocument/2006/math">
                    <m:r>
                      <a:rPr lang="en-US" b="0" i="1" smtClean="0">
                        <a:latin typeface="Cambria Math" panose="02040503050406030204" pitchFamily="18" charset="0"/>
                      </a:rPr>
                      <m:t>𝐽</m:t>
                    </m:r>
                  </m:oMath>
                </a14:m>
                <a:endParaRPr lang="en-US" dirty="0"/>
              </a:p>
              <a:p>
                <a:pPr lvl="1"/>
                <a:r>
                  <a:rPr lang="en-US" dirty="0"/>
                  <a:t>Solve the following linear system, get a solution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endParaRPr lang="en-US" dirty="0"/>
              </a:p>
              <a:p>
                <a:pPr lvl="1"/>
                <a:endParaRPr lang="en-US" dirty="0"/>
              </a:p>
              <a:p>
                <a:pPr lvl="1"/>
                <a:endParaRPr lang="en-US" dirty="0"/>
              </a:p>
              <a:p>
                <a:pPr lvl="1"/>
                <a:endParaRPr lang="en-US" i="1" dirty="0">
                  <a:latin typeface="Cambria Math" panose="02040503050406030204" pitchFamily="18" charset="0"/>
                </a:endParaRP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oMath>
                </a14:m>
                <a:r>
                  <a:rPr lang="en-US" dirty="0"/>
                  <a:t> is a vertex of the feasible region if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oMath>
                </a14:m>
                <a:r>
                  <a:rPr lang="en-US" dirty="0"/>
                  <a:t>satisfies remaining constraints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𝐽</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t="-209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24</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870390" y="1718502"/>
                <a:ext cx="102694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oMath>
                  </m:oMathPara>
                </a14:m>
                <a:endParaRPr lang="en-US" sz="24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870390" y="1718502"/>
                <a:ext cx="1026948" cy="738664"/>
              </a:xfrm>
              <a:prstGeom prst="rect">
                <a:avLst/>
              </a:prstGeom>
              <a:blipFill rotWithShape="0">
                <a:blip r:embed="rId4"/>
                <a:stretch>
                  <a:fillRect l="-5952" r="-5357" b="-6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85461" y="4343492"/>
                <a:ext cx="1829219" cy="76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=0,∀</m:t>
                      </m:r>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𝐽</m:t>
                      </m:r>
                    </m:oMath>
                  </m:oMathPara>
                </a14:m>
                <a:endParaRPr lang="en-US" sz="2400" b="0" i="1" dirty="0"/>
              </a:p>
            </p:txBody>
          </p:sp>
        </mc:Choice>
        <mc:Fallback xmlns="">
          <p:sp>
            <p:nvSpPr>
              <p:cNvPr id="8" name="TextBox 7"/>
              <p:cNvSpPr txBox="1">
                <a:spLocks noRot="1" noChangeAspect="1" noMove="1" noResize="1" noEditPoints="1" noAdjustHandles="1" noChangeArrowheads="1" noChangeShapeType="1" noTextEdit="1"/>
              </p:cNvSpPr>
              <p:nvPr/>
            </p:nvSpPr>
            <p:spPr>
              <a:xfrm>
                <a:off x="1385461" y="4343492"/>
                <a:ext cx="1829219" cy="768415"/>
              </a:xfrm>
              <a:prstGeom prst="rect">
                <a:avLst/>
              </a:prstGeom>
              <a:blipFill rotWithShape="0">
                <a:blip r:embed="rId5"/>
                <a:stretch>
                  <a:fillRect l="-3000" r="-4333"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68985" y="4433796"/>
                <a:ext cx="2085488" cy="395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𝐽</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𝐽</m:t>
                          </m:r>
                        </m:sub>
                      </m:sSub>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Para>
                </a14:m>
                <a:r>
                  <a:rPr lang="en-US" sz="2400" b="0" dirty="0"/>
                  <a:t/>
                </a:r>
                <a:br>
                  <a:rPr lang="en-US" sz="2400" b="0" dirty="0"/>
                </a:br>
                <a:endParaRPr lang="en-US" sz="24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3968985" y="4433796"/>
                <a:ext cx="2085488" cy="395301"/>
              </a:xfrm>
              <a:prstGeom prst="rect">
                <a:avLst/>
              </a:prstGeom>
              <a:blipFill rotWithShape="0">
                <a:blip r:embed="rId6"/>
                <a:stretch>
                  <a:fillRect b="-24615"/>
                </a:stretch>
              </a:blipFill>
            </p:spPr>
            <p:txBody>
              <a:bodyPr/>
              <a:lstStyle/>
              <a:p>
                <a:r>
                  <a:rPr lang="en-US">
                    <a:noFill/>
                  </a:rPr>
                  <a:t> </a:t>
                </a:r>
              </a:p>
            </p:txBody>
          </p:sp>
        </mc:Fallback>
      </mc:AlternateContent>
      <p:sp>
        <p:nvSpPr>
          <p:cNvPr id="10" name="Left-Right Arrow 9"/>
          <p:cNvSpPr/>
          <p:nvPr/>
        </p:nvSpPr>
        <p:spPr>
          <a:xfrm>
            <a:off x="3523833" y="4535195"/>
            <a:ext cx="621615" cy="192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5654058" y="4290015"/>
                <a:ext cx="3433158" cy="962186"/>
              </a:xfrm>
              <a:prstGeom prst="rect">
                <a:avLst/>
              </a:prstGeom>
              <a:noFill/>
            </p:spPr>
            <p:txBody>
              <a:bodyPr wrap="square" rtlCol="0">
                <a:spAutoFit/>
              </a:bodyPr>
              <a:lstStyle/>
              <a:p>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𝐴</m:t>
                        </m:r>
                      </m:e>
                      <m:sub>
                        <m:r>
                          <a:rPr lang="en-US" b="0" i="1" smtClean="0">
                            <a:solidFill>
                              <a:srgbClr val="00B050"/>
                            </a:solidFill>
                            <a:latin typeface="Cambria Math" panose="02040503050406030204" pitchFamily="18" charset="0"/>
                          </a:rPr>
                          <m:t>𝐽</m:t>
                        </m:r>
                      </m:sub>
                    </m:sSub>
                  </m:oMath>
                </a14:m>
                <a:r>
                  <a:rPr lang="en-US" dirty="0">
                    <a:solidFill>
                      <a:srgbClr val="00B050"/>
                    </a:solidFill>
                  </a:rPr>
                  <a:t> denotes </a:t>
                </a:r>
                <a:r>
                  <a:rPr lang="en-US" dirty="0" err="1">
                    <a:solidFill>
                      <a:srgbClr val="00B050"/>
                    </a:solidFill>
                  </a:rPr>
                  <a:t>subselecting</a:t>
                </a:r>
                <a:r>
                  <a:rPr lang="en-US" dirty="0">
                    <a:solidFill>
                      <a:srgbClr val="00B050"/>
                    </a:solidFill>
                  </a:rPr>
                  <a:t> columns of </a:t>
                </a:r>
                <a14:m>
                  <m:oMath xmlns:m="http://schemas.openxmlformats.org/officeDocument/2006/math">
                    <m:r>
                      <a:rPr lang="en-US" i="1" dirty="0" smtClean="0">
                        <a:solidFill>
                          <a:srgbClr val="00B050"/>
                        </a:solidFill>
                        <a:latin typeface="Cambria Math" panose="02040503050406030204" pitchFamily="18" charset="0"/>
                      </a:rPr>
                      <m:t>𝐴</m:t>
                    </m:r>
                  </m:oMath>
                </a14:m>
                <a:r>
                  <a:rPr lang="en-US" dirty="0">
                    <a:solidFill>
                      <a:srgbClr val="00B050"/>
                    </a:solidFill>
                  </a:rPr>
                  <a:t> based on </a:t>
                </a:r>
                <a14:m>
                  <m:oMath xmlns:m="http://schemas.openxmlformats.org/officeDocument/2006/math">
                    <m:r>
                      <a:rPr lang="en-US" b="0" i="1" smtClean="0">
                        <a:solidFill>
                          <a:srgbClr val="00B050"/>
                        </a:solidFill>
                        <a:latin typeface="Cambria Math" panose="02040503050406030204" pitchFamily="18" charset="0"/>
                      </a:rPr>
                      <m:t>𝐽</m:t>
                    </m:r>
                  </m:oMath>
                </a14:m>
                <a:r>
                  <a:rPr lang="en-US" dirty="0">
                    <a:solidFill>
                      <a:srgbClr val="00B050"/>
                    </a:solidFill>
                  </a:rPr>
                  <a:t>,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𝑥</m:t>
                        </m:r>
                      </m:e>
                      <m:sub>
                        <m:r>
                          <a:rPr lang="en-US" b="0" i="1" smtClean="0">
                            <a:solidFill>
                              <a:srgbClr val="00B050"/>
                            </a:solidFill>
                            <a:latin typeface="Cambria Math" panose="02040503050406030204" pitchFamily="18" charset="0"/>
                          </a:rPr>
                          <m:t>𝐽</m:t>
                        </m:r>
                      </m:sub>
                    </m:sSub>
                  </m:oMath>
                </a14:m>
                <a:r>
                  <a:rPr lang="en-US" dirty="0">
                    <a:solidFill>
                      <a:srgbClr val="00B050"/>
                    </a:solidFill>
                  </a:rPr>
                  <a:t> denote </a:t>
                </a:r>
                <a:r>
                  <a:rPr lang="en-US" dirty="0" err="1">
                    <a:solidFill>
                      <a:srgbClr val="00B050"/>
                    </a:solidFill>
                  </a:rPr>
                  <a:t>subselecting</a:t>
                </a:r>
                <a:r>
                  <a:rPr lang="en-US" dirty="0">
                    <a:solidFill>
                      <a:srgbClr val="00B050"/>
                    </a:solidFill>
                  </a:rPr>
                  <a:t> element of </a:t>
                </a:r>
                <a14:m>
                  <m:oMath xmlns:m="http://schemas.openxmlformats.org/officeDocument/2006/math">
                    <m:r>
                      <a:rPr lang="en-US" i="1" dirty="0" smtClean="0">
                        <a:solidFill>
                          <a:srgbClr val="00B050"/>
                        </a:solidFill>
                        <a:latin typeface="Cambria Math" panose="02040503050406030204" pitchFamily="18" charset="0"/>
                      </a:rPr>
                      <m:t>𝑥</m:t>
                    </m:r>
                  </m:oMath>
                </a14:m>
                <a:endParaRPr lang="en-US" dirty="0">
                  <a:solidFill>
                    <a:srgbClr val="00B05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654058" y="4290015"/>
                <a:ext cx="3433158" cy="962186"/>
              </a:xfrm>
              <a:prstGeom prst="rect">
                <a:avLst/>
              </a:prstGeom>
              <a:blipFill rotWithShape="0">
                <a:blip r:embed="rId7"/>
                <a:stretch>
                  <a:fillRect l="-1599" t="-3797" b="-8861"/>
                </a:stretch>
              </a:blipFill>
            </p:spPr>
            <p:txBody>
              <a:bodyPr/>
              <a:lstStyle/>
              <a:p>
                <a:r>
                  <a:rPr lang="en-US">
                    <a:noFill/>
                  </a:rPr>
                  <a:t> </a:t>
                </a:r>
              </a:p>
            </p:txBody>
          </p:sp>
        </mc:Fallback>
      </mc:AlternateContent>
      <p:sp>
        <p:nvSpPr>
          <p:cNvPr id="12" name="Rectangle 11"/>
          <p:cNvSpPr/>
          <p:nvPr/>
        </p:nvSpPr>
        <p:spPr>
          <a:xfrm>
            <a:off x="6475255" y="2895790"/>
            <a:ext cx="1977977" cy="369332"/>
          </a:xfrm>
          <a:prstGeom prst="rect">
            <a:avLst/>
          </a:prstGeom>
        </p:spPr>
        <p:txBody>
          <a:bodyPr wrap="none">
            <a:spAutoFit/>
          </a:bodyPr>
          <a:lstStyle/>
          <a:p>
            <a:r>
              <a:rPr lang="en-US" dirty="0">
                <a:solidFill>
                  <a:srgbClr val="FF0000"/>
                </a:solidFill>
              </a:rPr>
              <a:t>how many choices?</a:t>
            </a:r>
          </a:p>
        </p:txBody>
      </p:sp>
      <mc:AlternateContent xmlns:mc="http://schemas.openxmlformats.org/markup-compatibility/2006" xmlns:a14="http://schemas.microsoft.com/office/drawing/2010/main">
        <mc:Choice Requires="a14">
          <p:sp>
            <p:nvSpPr>
              <p:cNvPr id="13" name="Rectangle 12"/>
              <p:cNvSpPr/>
              <p:nvPr/>
            </p:nvSpPr>
            <p:spPr>
              <a:xfrm>
                <a:off x="612648" y="4013765"/>
                <a:ext cx="4273157" cy="369332"/>
              </a:xfrm>
              <a:prstGeom prst="rect">
                <a:avLst/>
              </a:prstGeom>
            </p:spPr>
            <p:txBody>
              <a:bodyPr wrap="none">
                <a:spAutoFit/>
              </a:bodyPr>
              <a:lstStyle/>
              <a:p>
                <a:r>
                  <a:rPr lang="en-US" dirty="0">
                    <a:solidFill>
                      <a:srgbClr val="FF0000"/>
                    </a:solidFill>
                  </a:rPr>
                  <a:t>Only variables in </a:t>
                </a:r>
                <a14:m>
                  <m:oMath xmlns:m="http://schemas.openxmlformats.org/officeDocument/2006/math">
                    <m:r>
                      <a:rPr lang="en-US" b="0" i="1" smtClean="0">
                        <a:solidFill>
                          <a:srgbClr val="FF0000"/>
                        </a:solidFill>
                        <a:latin typeface="Cambria Math" panose="02040503050406030204" pitchFamily="18" charset="0"/>
                      </a:rPr>
                      <m:t>𝐽</m:t>
                    </m:r>
                  </m:oMath>
                </a14:m>
                <a:r>
                  <a:rPr lang="en-US" dirty="0">
                    <a:solidFill>
                      <a:srgbClr val="FF0000"/>
                    </a:solidFill>
                  </a:rPr>
                  <a:t> can take non-zero values</a:t>
                </a:r>
              </a:p>
            </p:txBody>
          </p:sp>
        </mc:Choice>
        <mc:Fallback xmlns="">
          <p:sp>
            <p:nvSpPr>
              <p:cNvPr id="13" name="Rectangle 12"/>
              <p:cNvSpPr>
                <a:spLocks noRot="1" noChangeAspect="1" noMove="1" noResize="1" noEditPoints="1" noAdjustHandles="1" noChangeArrowheads="1" noChangeShapeType="1" noTextEdit="1"/>
              </p:cNvSpPr>
              <p:nvPr/>
            </p:nvSpPr>
            <p:spPr>
              <a:xfrm>
                <a:off x="612648" y="4013765"/>
                <a:ext cx="4273157" cy="369332"/>
              </a:xfrm>
              <a:prstGeom prst="rect">
                <a:avLst/>
              </a:prstGeom>
              <a:blipFill rotWithShape="0">
                <a:blip r:embed="rId8"/>
                <a:stretch>
                  <a:fillRect l="-1286" t="-8197" r="-429" b="-24590"/>
                </a:stretch>
              </a:blipFill>
            </p:spPr>
            <p:txBody>
              <a:bodyPr/>
              <a:lstStyle/>
              <a:p>
                <a:r>
                  <a:rPr lang="en-US">
                    <a:noFill/>
                  </a:rPr>
                  <a:t> </a:t>
                </a:r>
              </a:p>
            </p:txBody>
          </p:sp>
        </mc:Fallback>
      </mc:AlternateContent>
    </p:spTree>
    <p:extLst>
      <p:ext uri="{BB962C8B-B14F-4D97-AF65-F5344CB8AC3E}">
        <p14:creationId xmlns:p14="http://schemas.microsoft.com/office/powerpoint/2010/main" val="41106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25</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41321" y="2630123"/>
                <a:ext cx="2179251"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lim>
                          </m:limLow>
                        </m:fName>
                        <m:e>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+5</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e>
                      </m:func>
                    </m:oMath>
                  </m:oMathPara>
                </a14:m>
                <a:endParaRPr lang="en-US" sz="2400" dirty="0"/>
              </a:p>
              <a:p>
                <a:pPr/>
                <a:r>
                  <a:rPr lang="en-US" sz="2400" dirty="0" err="1"/>
                  <a:t>s.t.</a:t>
                </a:r>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=4</m:t>
                    </m:r>
                  </m:oMath>
                </a14:m>
                <a:r>
                  <a:rPr lang="en-US" sz="2400" b="0" dirty="0"/>
                  <a:t/>
                </a:r>
                <a:br>
                  <a:rPr lang="en-US" sz="2400" b="0" dirty="0"/>
                </a:b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m:t>
                      </m:r>
                    </m:oMath>
                  </m:oMathPara>
                </a14:m>
                <a:endParaRPr lang="en-US" sz="24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541321" y="2630123"/>
                <a:ext cx="2179251" cy="1263231"/>
              </a:xfrm>
              <a:prstGeom prst="rect">
                <a:avLst/>
              </a:prstGeom>
              <a:blipFill rotWithShape="0">
                <a:blip r:embed="rId2"/>
                <a:stretch>
                  <a:fillRect l="-8683" r="-1120" b="-3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5279" y="5626847"/>
                <a:ext cx="1517275" cy="615553"/>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=4</m:t>
                      </m:r>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oMath>
                  </m:oMathPara>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455279" y="5626847"/>
                <a:ext cx="1517275" cy="615553"/>
              </a:xfrm>
              <a:prstGeom prst="rect">
                <a:avLst/>
              </a:prstGeom>
              <a:blipFill rotWithShape="0">
                <a:blip r:embed="rId3"/>
                <a:stretch>
                  <a:fillRect l="-797" r="-1594" b="-679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79431" y="5778066"/>
                <a:ext cx="964944"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m:t>
                      </m:r>
                    </m:oMath>
                  </m:oMathPara>
                </a14:m>
                <a:r>
                  <a:rPr lang="en-US" sz="2000" b="0" dirty="0"/>
                  <a:t/>
                </a:r>
                <a:br>
                  <a:rPr lang="en-US" sz="2000" b="0" dirty="0"/>
                </a:br>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2579431" y="5778066"/>
                <a:ext cx="964944" cy="307841"/>
              </a:xfrm>
              <a:prstGeom prst="rect">
                <a:avLst/>
              </a:prstGeom>
              <a:blipFill rotWithShape="0">
                <a:blip r:embed="rId4"/>
                <a:stretch>
                  <a:fillRect b="-18000"/>
                </a:stretch>
              </a:blipFill>
            </p:spPr>
            <p:txBody>
              <a:bodyPr/>
              <a:lstStyle/>
              <a:p>
                <a:r>
                  <a:rPr lang="en-US">
                    <a:noFill/>
                  </a:rPr>
                  <a:t> </a:t>
                </a:r>
              </a:p>
            </p:txBody>
          </p:sp>
        </mc:Fallback>
      </mc:AlternateContent>
      <p:sp>
        <p:nvSpPr>
          <p:cNvPr id="10" name="Left-Right Arrow 9"/>
          <p:cNvSpPr/>
          <p:nvPr/>
        </p:nvSpPr>
        <p:spPr>
          <a:xfrm>
            <a:off x="2038079" y="5909387"/>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4358000" y="1517575"/>
                <a:ext cx="1829219" cy="76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=0,∀</m:t>
                      </m:r>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𝐽</m:t>
                      </m:r>
                    </m:oMath>
                  </m:oMathPara>
                </a14:m>
                <a:endParaRPr lang="en-US" sz="2400" b="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4358000" y="1517575"/>
                <a:ext cx="1829219" cy="768415"/>
              </a:xfrm>
              <a:prstGeom prst="rect">
                <a:avLst/>
              </a:prstGeom>
              <a:blipFill rotWithShape="0">
                <a:blip r:embed="rId5"/>
                <a:stretch>
                  <a:fillRect l="-3333" r="-4333"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941524" y="1607879"/>
                <a:ext cx="2085488" cy="395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𝐽</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𝐽</m:t>
                          </m:r>
                        </m:sub>
                      </m:sSub>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Para>
                </a14:m>
                <a:r>
                  <a:rPr lang="en-US" sz="2400" b="0" dirty="0"/>
                  <a:t/>
                </a:r>
                <a:br>
                  <a:rPr lang="en-US" sz="2400" b="0" dirty="0"/>
                </a:br>
                <a:endParaRPr lang="en-US" sz="24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6941524" y="1607879"/>
                <a:ext cx="2085488" cy="395301"/>
              </a:xfrm>
              <a:prstGeom prst="rect">
                <a:avLst/>
              </a:prstGeom>
              <a:blipFill rotWithShape="0">
                <a:blip r:embed="rId6"/>
                <a:stretch>
                  <a:fillRect b="-23077"/>
                </a:stretch>
              </a:blipFill>
            </p:spPr>
            <p:txBody>
              <a:bodyPr/>
              <a:lstStyle/>
              <a:p>
                <a:r>
                  <a:rPr lang="en-US">
                    <a:noFill/>
                  </a:rPr>
                  <a:t> </a:t>
                </a:r>
              </a:p>
            </p:txBody>
          </p:sp>
        </mc:Fallback>
      </mc:AlternateContent>
      <p:sp>
        <p:nvSpPr>
          <p:cNvPr id="14" name="Left-Right Arrow 13"/>
          <p:cNvSpPr/>
          <p:nvPr/>
        </p:nvSpPr>
        <p:spPr>
          <a:xfrm>
            <a:off x="6496372" y="1709278"/>
            <a:ext cx="621615" cy="192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3585187" y="1187848"/>
                <a:ext cx="4273157" cy="369332"/>
              </a:xfrm>
              <a:prstGeom prst="rect">
                <a:avLst/>
              </a:prstGeom>
            </p:spPr>
            <p:txBody>
              <a:bodyPr wrap="none">
                <a:spAutoFit/>
              </a:bodyPr>
              <a:lstStyle/>
              <a:p>
                <a:r>
                  <a:rPr lang="en-US" dirty="0">
                    <a:solidFill>
                      <a:srgbClr val="FF0000"/>
                    </a:solidFill>
                  </a:rPr>
                  <a:t>Only variables in </a:t>
                </a:r>
                <a14:m>
                  <m:oMath xmlns:m="http://schemas.openxmlformats.org/officeDocument/2006/math">
                    <m:r>
                      <a:rPr lang="en-US" b="0" i="1" smtClean="0">
                        <a:solidFill>
                          <a:srgbClr val="FF0000"/>
                        </a:solidFill>
                        <a:latin typeface="Cambria Math" panose="02040503050406030204" pitchFamily="18" charset="0"/>
                      </a:rPr>
                      <m:t>𝐽</m:t>
                    </m:r>
                  </m:oMath>
                </a14:m>
                <a:r>
                  <a:rPr lang="en-US" dirty="0">
                    <a:solidFill>
                      <a:srgbClr val="FF0000"/>
                    </a:solidFill>
                  </a:rPr>
                  <a:t> can take non-zero values</a:t>
                </a:r>
              </a:p>
            </p:txBody>
          </p:sp>
        </mc:Choice>
        <mc:Fallback xmlns="">
          <p:sp>
            <p:nvSpPr>
              <p:cNvPr id="15" name="Rectangle 14"/>
              <p:cNvSpPr>
                <a:spLocks noRot="1" noChangeAspect="1" noMove="1" noResize="1" noEditPoints="1" noAdjustHandles="1" noChangeArrowheads="1" noChangeShapeType="1" noTextEdit="1"/>
              </p:cNvSpPr>
              <p:nvPr/>
            </p:nvSpPr>
            <p:spPr>
              <a:xfrm>
                <a:off x="3585187" y="1187848"/>
                <a:ext cx="4273157" cy="369332"/>
              </a:xfrm>
              <a:prstGeom prst="rect">
                <a:avLst/>
              </a:prstGeom>
              <a:blipFill rotWithShape="0">
                <a:blip r:embed="rId7"/>
                <a:stretch>
                  <a:fillRect l="-1141" t="-10000" r="-428" b="-26667"/>
                </a:stretch>
              </a:blipFill>
            </p:spPr>
            <p:txBody>
              <a:bodyPr/>
              <a:lstStyle/>
              <a:p>
                <a:r>
                  <a:rPr lang="en-US">
                    <a:noFill/>
                  </a:rPr>
                  <a:t> </a:t>
                </a:r>
              </a:p>
            </p:txBody>
          </p:sp>
        </mc:Fallback>
      </mc:AlternateContent>
      <p:sp>
        <p:nvSpPr>
          <p:cNvPr id="16" name="Rectangle 15"/>
          <p:cNvSpPr/>
          <p:nvPr/>
        </p:nvSpPr>
        <p:spPr>
          <a:xfrm>
            <a:off x="3501928" y="1228069"/>
            <a:ext cx="5406190" cy="1223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202712" y="5236273"/>
                <a:ext cx="151253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02712" y="5236273"/>
                <a:ext cx="1512530" cy="369332"/>
              </a:xfrm>
              <a:prstGeom prst="rect">
                <a:avLst/>
              </a:prstGeom>
              <a:blipFill rotWithShape="0">
                <a:blip r:embed="rId8"/>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5279" y="4578183"/>
                <a:ext cx="1517275" cy="615553"/>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=4</m:t>
                      </m:r>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18" name="TextBox 17"/>
              <p:cNvSpPr txBox="1">
                <a:spLocks noRot="1" noChangeAspect="1" noMove="1" noResize="1" noEditPoints="1" noAdjustHandles="1" noChangeArrowheads="1" noChangeShapeType="1" noTextEdit="1"/>
              </p:cNvSpPr>
              <p:nvPr/>
            </p:nvSpPr>
            <p:spPr>
              <a:xfrm>
                <a:off x="455279" y="4578183"/>
                <a:ext cx="1517275" cy="615553"/>
              </a:xfrm>
              <a:prstGeom prst="rect">
                <a:avLst/>
              </a:prstGeom>
              <a:blipFill rotWithShape="0">
                <a:blip r:embed="rId9"/>
                <a:stretch>
                  <a:fillRect l="-797" r="-1594" b="-776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13132" y="4737815"/>
                <a:ext cx="884216"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=4</m:t>
                      </m:r>
                    </m:oMath>
                  </m:oMathPara>
                </a14:m>
                <a:r>
                  <a:rPr lang="en-US" sz="2000" b="0" i="1" dirty="0">
                    <a:latin typeface="Cambria Math" panose="02040503050406030204" pitchFamily="18" charset="0"/>
                  </a:rPr>
                  <a:t/>
                </a:r>
                <a:br>
                  <a:rPr lang="en-US" sz="2000" b="0" i="1" dirty="0">
                    <a:latin typeface="Cambria Math" panose="02040503050406030204" pitchFamily="18" charset="0"/>
                  </a:rPr>
                </a:br>
                <a:endParaRPr lang="en-US" sz="2000" b="0" dirty="0"/>
              </a:p>
            </p:txBody>
          </p:sp>
        </mc:Choice>
        <mc:Fallback xmlns="">
          <p:sp>
            <p:nvSpPr>
              <p:cNvPr id="19" name="TextBox 18"/>
              <p:cNvSpPr txBox="1">
                <a:spLocks noRot="1" noChangeAspect="1" noMove="1" noResize="1" noEditPoints="1" noAdjustHandles="1" noChangeArrowheads="1" noChangeShapeType="1" noTextEdit="1"/>
              </p:cNvSpPr>
              <p:nvPr/>
            </p:nvSpPr>
            <p:spPr>
              <a:xfrm>
                <a:off x="2613132" y="4737815"/>
                <a:ext cx="884216" cy="307841"/>
              </a:xfrm>
              <a:prstGeom prst="rect">
                <a:avLst/>
              </a:prstGeom>
              <a:blipFill rotWithShape="0">
                <a:blip r:embed="rId10"/>
                <a:stretch>
                  <a:fillRect b="-17647"/>
                </a:stretch>
              </a:blipFill>
            </p:spPr>
            <p:txBody>
              <a:bodyPr/>
              <a:lstStyle/>
              <a:p>
                <a:r>
                  <a:rPr lang="en-US">
                    <a:noFill/>
                  </a:rPr>
                  <a:t> </a:t>
                </a:r>
              </a:p>
            </p:txBody>
          </p:sp>
        </mc:Fallback>
      </mc:AlternateContent>
      <p:sp>
        <p:nvSpPr>
          <p:cNvPr id="20" name="Left-Right Arrow 19"/>
          <p:cNvSpPr/>
          <p:nvPr/>
        </p:nvSpPr>
        <p:spPr>
          <a:xfrm>
            <a:off x="2038079" y="4860723"/>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202712" y="4187609"/>
                <a:ext cx="151253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202712" y="4187609"/>
                <a:ext cx="1512530" cy="369332"/>
              </a:xfrm>
              <a:prstGeom prst="rect">
                <a:avLst/>
              </a:prstGeom>
              <a:blipFill rotWithShape="0">
                <a:blip r:embed="rId11"/>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548904" y="3077053"/>
                <a:ext cx="21571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𝐴</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2"/>
                                    <m:mcJc m:val="center"/>
                                  </m:mcPr>
                                </m:mc>
                              </m:mcs>
                              <m:ctrlPr>
                                <a:rPr lang="en-US"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2</m:t>
                                </m:r>
                              </m:e>
                            </m:mr>
                          </m:m>
                        </m:e>
                      </m:d>
                      <m:r>
                        <a:rPr lang="en-US" i="1" dirty="0">
                          <a:latin typeface="Cambria Math" panose="02040503050406030204" pitchFamily="18" charset="0"/>
                        </a:rPr>
                        <m:t>,</m:t>
                      </m:r>
                      <m:r>
                        <a:rPr lang="en-US" b="0" i="1" dirty="0" smtClean="0">
                          <a:latin typeface="Cambria Math" panose="02040503050406030204" pitchFamily="18" charset="0"/>
                        </a:rPr>
                        <m:t>𝑏</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b="0" i="1" dirty="0" smtClean="0">
                              <a:latin typeface="Cambria Math" panose="02040503050406030204" pitchFamily="18" charset="0"/>
                            </a:rPr>
                            <m:t>4</m:t>
                          </m:r>
                        </m:e>
                      </m:d>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3548904" y="3077053"/>
                <a:ext cx="2157129"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06642" y="1470556"/>
                <a:ext cx="1026948" cy="738664"/>
              </a:xfrm>
              <a:prstGeom prst="rect">
                <a:avLst/>
              </a:prstGeom>
              <a:no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oMath>
                  </m:oMathPara>
                </a14:m>
                <a:endParaRPr lang="en-US" sz="2400" b="0" dirty="0"/>
              </a:p>
            </p:txBody>
          </p:sp>
        </mc:Choice>
        <mc:Fallback xmlns="">
          <p:sp>
            <p:nvSpPr>
              <p:cNvPr id="23" name="TextBox 22"/>
              <p:cNvSpPr txBox="1">
                <a:spLocks noRot="1" noChangeAspect="1" noMove="1" noResize="1" noEditPoints="1" noAdjustHandles="1" noChangeArrowheads="1" noChangeShapeType="1" noTextEdit="1"/>
              </p:cNvSpPr>
              <p:nvPr/>
            </p:nvSpPr>
            <p:spPr>
              <a:xfrm>
                <a:off x="506642" y="1470556"/>
                <a:ext cx="1026948" cy="738664"/>
              </a:xfrm>
              <a:prstGeom prst="rect">
                <a:avLst/>
              </a:prstGeom>
              <a:blipFill rotWithShape="0">
                <a:blip r:embed="rId13"/>
                <a:stretch>
                  <a:fillRect l="-4678" r="-4094" b="-5691"/>
                </a:stretch>
              </a:blipFill>
              <a:ln>
                <a:solidFill>
                  <a:srgbClr val="C00000"/>
                </a:solidFill>
              </a:ln>
            </p:spPr>
            <p:txBody>
              <a:bodyPr/>
              <a:lstStyle/>
              <a:p>
                <a:r>
                  <a:rPr lang="en-US">
                    <a:noFill/>
                  </a:rPr>
                  <a:t> </a:t>
                </a:r>
              </a:p>
            </p:txBody>
          </p:sp>
        </mc:Fallback>
      </mc:AlternateContent>
      <p:cxnSp>
        <p:nvCxnSpPr>
          <p:cNvPr id="25" name="Straight Arrow Connector 24"/>
          <p:cNvCxnSpPr>
            <a:stCxn id="23" idx="3"/>
            <a:endCxn id="16" idx="1"/>
          </p:cNvCxnSpPr>
          <p:nvPr/>
        </p:nvCxnSpPr>
        <p:spPr>
          <a:xfrm flipV="1">
            <a:off x="1533590" y="1839574"/>
            <a:ext cx="1968338" cy="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1123047" y="1228069"/>
                <a:ext cx="2425857" cy="646331"/>
              </a:xfrm>
              <a:prstGeom prst="rect">
                <a:avLst/>
              </a:prstGeom>
            </p:spPr>
            <p:txBody>
              <a:bodyPr wrap="none">
                <a:spAutoFit/>
              </a:bodyPr>
              <a:lstStyle/>
              <a:p>
                <a:pPr lvl="1"/>
                <a:r>
                  <a:rPr lang="en-US" dirty="0"/>
                  <a:t>Choose </a:t>
                </a:r>
                <a14:m>
                  <m:oMath xmlns:m="http://schemas.openxmlformats.org/officeDocument/2006/math">
                    <m:r>
                      <a:rPr lang="en-US" i="1">
                        <a:latin typeface="Cambria Math" panose="02040503050406030204" pitchFamily="18" charset="0"/>
                      </a:rPr>
                      <m:t>𝐽</m:t>
                    </m:r>
                  </m:oMath>
                </a14:m>
                <a:endParaRPr lang="en-US" dirty="0"/>
              </a:p>
              <a:p>
                <a:pPr lvl="1"/>
                <a:r>
                  <a:rPr lang="en-US" dirty="0"/>
                  <a:t>Solve linear system</a:t>
                </a:r>
              </a:p>
            </p:txBody>
          </p:sp>
        </mc:Choice>
        <mc:Fallback xmlns="">
          <p:sp>
            <p:nvSpPr>
              <p:cNvPr id="28" name="Rectangle 27"/>
              <p:cNvSpPr>
                <a:spLocks noRot="1" noChangeAspect="1" noMove="1" noResize="1" noEditPoints="1" noAdjustHandles="1" noChangeArrowheads="1" noChangeShapeType="1" noTextEdit="1"/>
              </p:cNvSpPr>
              <p:nvPr/>
            </p:nvSpPr>
            <p:spPr>
              <a:xfrm>
                <a:off x="1123047" y="1228069"/>
                <a:ext cx="2425857" cy="646331"/>
              </a:xfrm>
              <a:prstGeom prst="rect">
                <a:avLst/>
              </a:prstGeom>
              <a:blipFill rotWithShape="0">
                <a:blip r:embed="rId14"/>
                <a:stretch>
                  <a:fillRect t="-4717" r="-201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48904" y="5583686"/>
                <a:ext cx="2693109" cy="388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𝐽</m:t>
                          </m:r>
                        </m:sub>
                      </m:sSub>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i="1" dirty="0" smtClean="0">
                              <a:latin typeface="Cambria Math" panose="02040503050406030204" pitchFamily="18" charset="0"/>
                            </a:rPr>
                            <m:t>2</m:t>
                          </m:r>
                        </m:e>
                      </m:d>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𝐽</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𝑏</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b="0" i="1" dirty="0" smtClean="0">
                              <a:latin typeface="Cambria Math" panose="02040503050406030204" pitchFamily="18" charset="0"/>
                            </a:rPr>
                            <m:t>4</m:t>
                          </m:r>
                        </m:e>
                      </m:d>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3548904" y="5583686"/>
                <a:ext cx="2693109" cy="388761"/>
              </a:xfrm>
              <a:prstGeom prst="rect">
                <a:avLst/>
              </a:prstGeom>
              <a:blipFill rotWithShape="0">
                <a:blip r:embed="rId1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548904" y="4930472"/>
                <a:ext cx="2693109" cy="388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𝐽</m:t>
                          </m:r>
                        </m:sub>
                      </m:sSub>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i="1" dirty="0" smtClean="0">
                              <a:latin typeface="Cambria Math" panose="02040503050406030204" pitchFamily="18" charset="0"/>
                            </a:rPr>
                            <m:t>1</m:t>
                          </m:r>
                        </m:e>
                      </m:d>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𝐽</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𝑏</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b="0" i="1" dirty="0" smtClean="0">
                              <a:latin typeface="Cambria Math" panose="02040503050406030204" pitchFamily="18" charset="0"/>
                            </a:rPr>
                            <m:t>4</m:t>
                          </m:r>
                        </m:e>
                      </m:d>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3548904" y="4930472"/>
                <a:ext cx="2693109" cy="388761"/>
              </a:xfrm>
              <a:prstGeom prst="rect">
                <a:avLst/>
              </a:prstGeom>
              <a:blipFill rotWithShape="0">
                <a:blip r:embed="rId16"/>
                <a:stretch>
                  <a:fillRect b="-6250"/>
                </a:stretch>
              </a:blipFill>
            </p:spPr>
            <p:txBody>
              <a:bodyPr/>
              <a:lstStyle/>
              <a:p>
                <a:r>
                  <a:rPr lang="en-US">
                    <a:noFill/>
                  </a:rPr>
                  <a:t> </a:t>
                </a:r>
              </a:p>
            </p:txBody>
          </p:sp>
        </mc:Fallback>
      </mc:AlternateContent>
      <p:cxnSp>
        <p:nvCxnSpPr>
          <p:cNvPr id="34" name="Straight Arrow Connector 33"/>
          <p:cNvCxnSpPr/>
          <p:nvPr/>
        </p:nvCxnSpPr>
        <p:spPr>
          <a:xfrm>
            <a:off x="6737684" y="4481095"/>
            <a:ext cx="19491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737684" y="2882232"/>
            <a:ext cx="0" cy="159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187219" y="3538793"/>
            <a:ext cx="2250928" cy="122036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8411333" y="4048271"/>
                <a:ext cx="4719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8411333" y="4048271"/>
                <a:ext cx="471989"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678736" y="2727818"/>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678736" y="2727818"/>
                <a:ext cx="477310" cy="369332"/>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226985" y="4592899"/>
                <a:ext cx="12627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=(4,0)</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7226985" y="4592899"/>
                <a:ext cx="1262718" cy="369332"/>
              </a:xfrm>
              <a:prstGeom prst="rect">
                <a:avLst/>
              </a:prstGeom>
              <a:blipFill rotWithShape="0">
                <a:blip r:embed="rId19"/>
                <a:stretch>
                  <a:fillRect b="-14754"/>
                </a:stretch>
              </a:blipFill>
            </p:spPr>
            <p:txBody>
              <a:bodyPr/>
              <a:lstStyle/>
              <a:p>
                <a:r>
                  <a:rPr lang="en-US">
                    <a:noFill/>
                  </a:rPr>
                  <a:t> </a:t>
                </a:r>
              </a:p>
            </p:txBody>
          </p:sp>
        </mc:Fallback>
      </mc:AlternateContent>
      <p:sp>
        <p:nvSpPr>
          <p:cNvPr id="43" name="Oval 42"/>
          <p:cNvSpPr/>
          <p:nvPr/>
        </p:nvSpPr>
        <p:spPr>
          <a:xfrm>
            <a:off x="6694777" y="3796212"/>
            <a:ext cx="58948" cy="5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898585" y="4462008"/>
            <a:ext cx="58948" cy="5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6694777" y="3481053"/>
                <a:ext cx="12680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r>
                        <a:rPr lang="en-US" b="0" i="1" smtClean="0">
                          <a:latin typeface="Cambria Math" panose="02040503050406030204" pitchFamily="18" charset="0"/>
                        </a:rPr>
                        <m:t>=(0,2)</m:t>
                      </m:r>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6694777" y="3481053"/>
                <a:ext cx="1268039" cy="369332"/>
              </a:xfrm>
              <a:prstGeom prst="rect">
                <a:avLst/>
              </a:prstGeom>
              <a:blipFill rotWithShape="0">
                <a:blip r:embed="rId20"/>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4248935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26</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41321" y="2630123"/>
                <a:ext cx="3285579" cy="1264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lim>
                          </m:limLow>
                        </m:fName>
                        <m:e>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+5</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+9</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func>
                    </m:oMath>
                  </m:oMathPara>
                </a14:m>
                <a:endParaRPr lang="en-US" sz="2400" dirty="0"/>
              </a:p>
              <a:p>
                <a:pPr/>
                <a:r>
                  <a:rPr lang="en-US" sz="2400" dirty="0" err="1"/>
                  <a:t>s.t.</a:t>
                </a:r>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=6</m:t>
                    </m:r>
                  </m:oMath>
                </a14:m>
                <a:r>
                  <a:rPr lang="en-US" sz="2400" b="0" dirty="0"/>
                  <a:t/>
                </a:r>
                <a:br>
                  <a:rPr lang="en-US" sz="2400" b="0" dirty="0"/>
                </a:b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≥0</m:t>
                      </m:r>
                    </m:oMath>
                  </m:oMathPara>
                </a14:m>
                <a:endParaRPr lang="en-US" sz="24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541321" y="2630123"/>
                <a:ext cx="3285579" cy="1264962"/>
              </a:xfrm>
              <a:prstGeom prst="rect">
                <a:avLst/>
              </a:prstGeom>
              <a:blipFill rotWithShape="0">
                <a:blip r:embed="rId3"/>
                <a:stretch>
                  <a:fillRect l="-5751"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58000" y="1517575"/>
                <a:ext cx="1829219" cy="76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=0,∀</m:t>
                      </m:r>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𝐽</m:t>
                      </m:r>
                    </m:oMath>
                  </m:oMathPara>
                </a14:m>
                <a:endParaRPr lang="en-US" sz="2400" b="0" i="1" dirty="0"/>
              </a:p>
            </p:txBody>
          </p:sp>
        </mc:Choice>
        <mc:Fallback xmlns="">
          <p:sp>
            <p:nvSpPr>
              <p:cNvPr id="8" name="TextBox 7"/>
              <p:cNvSpPr txBox="1">
                <a:spLocks noRot="1" noChangeAspect="1" noMove="1" noResize="1" noEditPoints="1" noAdjustHandles="1" noChangeArrowheads="1" noChangeShapeType="1" noTextEdit="1"/>
              </p:cNvSpPr>
              <p:nvPr/>
            </p:nvSpPr>
            <p:spPr>
              <a:xfrm>
                <a:off x="4358000" y="1517575"/>
                <a:ext cx="1829219" cy="768415"/>
              </a:xfrm>
              <a:prstGeom prst="rect">
                <a:avLst/>
              </a:prstGeom>
              <a:blipFill rotWithShape="0">
                <a:blip r:embed="rId4"/>
                <a:stretch>
                  <a:fillRect l="-3333" r="-4333"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41524" y="1607879"/>
                <a:ext cx="2085488" cy="395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𝐽</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𝐽</m:t>
                          </m:r>
                        </m:sub>
                      </m:sSub>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Para>
                </a14:m>
                <a:r>
                  <a:rPr lang="en-US" sz="2400" b="0" dirty="0"/>
                  <a:t/>
                </a:r>
                <a:br>
                  <a:rPr lang="en-US" sz="2400" b="0" dirty="0"/>
                </a:br>
                <a:endParaRPr lang="en-US" sz="24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6941524" y="1607879"/>
                <a:ext cx="2085488" cy="395301"/>
              </a:xfrm>
              <a:prstGeom prst="rect">
                <a:avLst/>
              </a:prstGeom>
              <a:blipFill rotWithShape="0">
                <a:blip r:embed="rId5"/>
                <a:stretch>
                  <a:fillRect b="-23077"/>
                </a:stretch>
              </a:blipFill>
            </p:spPr>
            <p:txBody>
              <a:bodyPr/>
              <a:lstStyle/>
              <a:p>
                <a:r>
                  <a:rPr lang="en-US">
                    <a:noFill/>
                  </a:rPr>
                  <a:t> </a:t>
                </a:r>
              </a:p>
            </p:txBody>
          </p:sp>
        </mc:Fallback>
      </mc:AlternateContent>
      <p:sp>
        <p:nvSpPr>
          <p:cNvPr id="10" name="Left-Right Arrow 9"/>
          <p:cNvSpPr/>
          <p:nvPr/>
        </p:nvSpPr>
        <p:spPr>
          <a:xfrm>
            <a:off x="6496372" y="1709278"/>
            <a:ext cx="621615" cy="192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3585187" y="1187848"/>
                <a:ext cx="4273157" cy="369332"/>
              </a:xfrm>
              <a:prstGeom prst="rect">
                <a:avLst/>
              </a:prstGeom>
            </p:spPr>
            <p:txBody>
              <a:bodyPr wrap="none">
                <a:spAutoFit/>
              </a:bodyPr>
              <a:lstStyle/>
              <a:p>
                <a:r>
                  <a:rPr lang="en-US" dirty="0">
                    <a:solidFill>
                      <a:srgbClr val="FF0000"/>
                    </a:solidFill>
                  </a:rPr>
                  <a:t>Only variables in </a:t>
                </a:r>
                <a14:m>
                  <m:oMath xmlns:m="http://schemas.openxmlformats.org/officeDocument/2006/math">
                    <m:r>
                      <a:rPr lang="en-US" b="0" i="1" smtClean="0">
                        <a:solidFill>
                          <a:srgbClr val="FF0000"/>
                        </a:solidFill>
                        <a:latin typeface="Cambria Math" panose="02040503050406030204" pitchFamily="18" charset="0"/>
                      </a:rPr>
                      <m:t>𝐽</m:t>
                    </m:r>
                  </m:oMath>
                </a14:m>
                <a:r>
                  <a:rPr lang="en-US" dirty="0">
                    <a:solidFill>
                      <a:srgbClr val="FF0000"/>
                    </a:solidFill>
                  </a:rPr>
                  <a:t> can take non-zero values</a:t>
                </a:r>
              </a:p>
            </p:txBody>
          </p:sp>
        </mc:Choice>
        <mc:Fallback xmlns="">
          <p:sp>
            <p:nvSpPr>
              <p:cNvPr id="11" name="Rectangle 10"/>
              <p:cNvSpPr>
                <a:spLocks noRot="1" noChangeAspect="1" noMove="1" noResize="1" noEditPoints="1" noAdjustHandles="1" noChangeArrowheads="1" noChangeShapeType="1" noTextEdit="1"/>
              </p:cNvSpPr>
              <p:nvPr/>
            </p:nvSpPr>
            <p:spPr>
              <a:xfrm>
                <a:off x="3585187" y="1187848"/>
                <a:ext cx="4273157" cy="369332"/>
              </a:xfrm>
              <a:prstGeom prst="rect">
                <a:avLst/>
              </a:prstGeom>
              <a:blipFill rotWithShape="0">
                <a:blip r:embed="rId6"/>
                <a:stretch>
                  <a:fillRect l="-1141" t="-10000" r="-428" b="-26667"/>
                </a:stretch>
              </a:blipFill>
            </p:spPr>
            <p:txBody>
              <a:bodyPr/>
              <a:lstStyle/>
              <a:p>
                <a:r>
                  <a:rPr lang="en-US">
                    <a:noFill/>
                  </a:rPr>
                  <a:t> </a:t>
                </a:r>
              </a:p>
            </p:txBody>
          </p:sp>
        </mc:Fallback>
      </mc:AlternateContent>
      <p:sp>
        <p:nvSpPr>
          <p:cNvPr id="12" name="Rectangle 11"/>
          <p:cNvSpPr/>
          <p:nvPr/>
        </p:nvSpPr>
        <p:spPr>
          <a:xfrm>
            <a:off x="3501928" y="1228069"/>
            <a:ext cx="5406190" cy="1223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506642" y="1470556"/>
                <a:ext cx="1026948" cy="738664"/>
              </a:xfrm>
              <a:prstGeom prst="rect">
                <a:avLst/>
              </a:prstGeom>
              <a:no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oMath>
                  </m:oMathPara>
                </a14:m>
                <a:endParaRPr lang="en-US" sz="2400" b="0" dirty="0"/>
              </a:p>
            </p:txBody>
          </p:sp>
        </mc:Choice>
        <mc:Fallback xmlns="">
          <p:sp>
            <p:nvSpPr>
              <p:cNvPr id="14" name="TextBox 13"/>
              <p:cNvSpPr txBox="1">
                <a:spLocks noRot="1" noChangeAspect="1" noMove="1" noResize="1" noEditPoints="1" noAdjustHandles="1" noChangeArrowheads="1" noChangeShapeType="1" noTextEdit="1"/>
              </p:cNvSpPr>
              <p:nvPr/>
            </p:nvSpPr>
            <p:spPr>
              <a:xfrm>
                <a:off x="506642" y="1470556"/>
                <a:ext cx="1026948" cy="738664"/>
              </a:xfrm>
              <a:prstGeom prst="rect">
                <a:avLst/>
              </a:prstGeom>
              <a:blipFill rotWithShape="0">
                <a:blip r:embed="rId7"/>
                <a:stretch>
                  <a:fillRect l="-4678" r="-4094" b="-5691"/>
                </a:stretch>
              </a:blipFill>
              <a:ln>
                <a:solidFill>
                  <a:srgbClr val="C00000"/>
                </a:solidFill>
              </a:ln>
            </p:spPr>
            <p:txBody>
              <a:bodyPr/>
              <a:lstStyle/>
              <a:p>
                <a:r>
                  <a:rPr lang="en-US">
                    <a:noFill/>
                  </a:rPr>
                  <a:t> </a:t>
                </a:r>
              </a:p>
            </p:txBody>
          </p:sp>
        </mc:Fallback>
      </mc:AlternateContent>
      <p:cxnSp>
        <p:nvCxnSpPr>
          <p:cNvPr id="15" name="Straight Arrow Connector 14"/>
          <p:cNvCxnSpPr>
            <a:stCxn id="14" idx="3"/>
            <a:endCxn id="12" idx="1"/>
          </p:cNvCxnSpPr>
          <p:nvPr/>
        </p:nvCxnSpPr>
        <p:spPr>
          <a:xfrm flipV="1">
            <a:off x="1533590" y="1839574"/>
            <a:ext cx="1968338" cy="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123047" y="1228069"/>
                <a:ext cx="2425857" cy="646331"/>
              </a:xfrm>
              <a:prstGeom prst="rect">
                <a:avLst/>
              </a:prstGeom>
            </p:spPr>
            <p:txBody>
              <a:bodyPr wrap="none">
                <a:spAutoFit/>
              </a:bodyPr>
              <a:lstStyle/>
              <a:p>
                <a:pPr lvl="1"/>
                <a:r>
                  <a:rPr lang="en-US" dirty="0"/>
                  <a:t>Choose </a:t>
                </a:r>
                <a14:m>
                  <m:oMath xmlns:m="http://schemas.openxmlformats.org/officeDocument/2006/math">
                    <m:r>
                      <a:rPr lang="en-US" i="1">
                        <a:latin typeface="Cambria Math" panose="02040503050406030204" pitchFamily="18" charset="0"/>
                      </a:rPr>
                      <m:t>𝐽</m:t>
                    </m:r>
                  </m:oMath>
                </a14:m>
                <a:endParaRPr lang="en-US" dirty="0"/>
              </a:p>
              <a:p>
                <a:pPr lvl="1"/>
                <a:r>
                  <a:rPr lang="en-US" dirty="0"/>
                  <a:t>Solve linear system</a:t>
                </a:r>
              </a:p>
            </p:txBody>
          </p:sp>
        </mc:Choice>
        <mc:Fallback xmlns="">
          <p:sp>
            <p:nvSpPr>
              <p:cNvPr id="16" name="Rectangle 15"/>
              <p:cNvSpPr>
                <a:spLocks noRot="1" noChangeAspect="1" noMove="1" noResize="1" noEditPoints="1" noAdjustHandles="1" noChangeArrowheads="1" noChangeShapeType="1" noTextEdit="1"/>
              </p:cNvSpPr>
              <p:nvPr/>
            </p:nvSpPr>
            <p:spPr>
              <a:xfrm>
                <a:off x="1123047" y="1228069"/>
                <a:ext cx="2425857" cy="646331"/>
              </a:xfrm>
              <a:prstGeom prst="rect">
                <a:avLst/>
              </a:prstGeom>
              <a:blipFill rotWithShape="0">
                <a:blip r:embed="rId8"/>
                <a:stretch>
                  <a:fillRect t="-4717" r="-201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277229" y="4008211"/>
                <a:ext cx="2200346" cy="615553"/>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=6</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=0</m:t>
                      </m:r>
                    </m:oMath>
                  </m:oMathPara>
                </a14:m>
                <a:endParaRPr lang="en-US" sz="20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1277229" y="4008211"/>
                <a:ext cx="2200346" cy="615553"/>
              </a:xfrm>
              <a:prstGeom prst="rect">
                <a:avLst/>
              </a:prstGeom>
              <a:blipFill rotWithShape="0">
                <a:blip r:embed="rId9"/>
                <a:stretch>
                  <a:fillRect l="-829" r="-1657" b="-784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43617" y="4116408"/>
                <a:ext cx="151253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143617" y="4116408"/>
                <a:ext cx="1512530" cy="369332"/>
              </a:xfrm>
              <a:prstGeom prst="rect">
                <a:avLst/>
              </a:prstGeom>
              <a:blipFill rotWithShape="0">
                <a:blip r:embed="rId10"/>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65936" y="4817284"/>
                <a:ext cx="2200346" cy="615553"/>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=6</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=0</m:t>
                      </m:r>
                    </m:oMath>
                  </m:oMathPara>
                </a14:m>
                <a:endParaRPr lang="en-US" sz="2000" b="0" dirty="0"/>
              </a:p>
            </p:txBody>
          </p:sp>
        </mc:Choice>
        <mc:Fallback xmlns="">
          <p:sp>
            <p:nvSpPr>
              <p:cNvPr id="40" name="TextBox 39"/>
              <p:cNvSpPr txBox="1">
                <a:spLocks noRot="1" noChangeAspect="1" noMove="1" noResize="1" noEditPoints="1" noAdjustHandles="1" noChangeArrowheads="1" noChangeShapeType="1" noTextEdit="1"/>
              </p:cNvSpPr>
              <p:nvPr/>
            </p:nvSpPr>
            <p:spPr>
              <a:xfrm>
                <a:off x="1265936" y="4817284"/>
                <a:ext cx="2200346" cy="615553"/>
              </a:xfrm>
              <a:prstGeom prst="rect">
                <a:avLst/>
              </a:prstGeom>
              <a:blipFill rotWithShape="0">
                <a:blip r:embed="rId11"/>
                <a:stretch>
                  <a:fillRect l="-826" r="-1377" b="-776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54910" y="4925481"/>
                <a:ext cx="151253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154910" y="4925481"/>
                <a:ext cx="1512530" cy="369332"/>
              </a:xfrm>
              <a:prstGeom prst="rect">
                <a:avLst/>
              </a:prstGeom>
              <a:blipFill rotWithShape="0">
                <a:blip r:embed="rId12"/>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65936" y="5630002"/>
                <a:ext cx="2200346" cy="615553"/>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=6</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42" name="TextBox 41"/>
              <p:cNvSpPr txBox="1">
                <a:spLocks noRot="1" noChangeAspect="1" noMove="1" noResize="1" noEditPoints="1" noAdjustHandles="1" noChangeArrowheads="1" noChangeShapeType="1" noTextEdit="1"/>
              </p:cNvSpPr>
              <p:nvPr/>
            </p:nvSpPr>
            <p:spPr>
              <a:xfrm>
                <a:off x="1265936" y="5630002"/>
                <a:ext cx="2200346" cy="615553"/>
              </a:xfrm>
              <a:prstGeom prst="rect">
                <a:avLst/>
              </a:prstGeom>
              <a:blipFill rotWithShape="0">
                <a:blip r:embed="rId13"/>
                <a:stretch>
                  <a:fillRect l="-826" r="-1377" b="-679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54910" y="5738199"/>
                <a:ext cx="151253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3</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154910" y="5738199"/>
                <a:ext cx="1512530" cy="369332"/>
              </a:xfrm>
              <a:prstGeom prst="rect">
                <a:avLst/>
              </a:prstGeom>
              <a:blipFill rotWithShape="0">
                <a:blip r:embed="rId14"/>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278203" y="2594158"/>
                <a:ext cx="4637935" cy="369332"/>
              </a:xfrm>
              <a:prstGeom prst="rect">
                <a:avLst/>
              </a:prstGeom>
              <a:noFill/>
            </p:spPr>
            <p:txBody>
              <a:bodyPr wrap="square" rtlCol="0">
                <a:spAutoFit/>
              </a:bodyPr>
              <a:lstStyle/>
              <a:p>
                <a:r>
                  <a:rPr lang="en-US" dirty="0">
                    <a:solidFill>
                      <a:srgbClr val="FF0000"/>
                    </a:solidFill>
                  </a:rPr>
                  <a:t>What if add a constraint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3</m:t>
                        </m:r>
                      </m:sub>
                    </m:sSub>
                    <m:r>
                      <a:rPr lang="en-US" b="0" i="1" smtClean="0">
                        <a:solidFill>
                          <a:srgbClr val="FF0000"/>
                        </a:solidFill>
                        <a:latin typeface="Cambria Math" panose="02040503050406030204" pitchFamily="18" charset="0"/>
                      </a:rPr>
                      <m:t>=4</m:t>
                    </m:r>
                  </m:oMath>
                </a14:m>
                <a:r>
                  <a:rPr lang="en-US" dirty="0">
                    <a:solidFill>
                      <a:srgbClr val="FF0000"/>
                    </a:solidFill>
                  </a:rPr>
                  <a:t>?</a:t>
                </a:r>
              </a:p>
            </p:txBody>
          </p:sp>
        </mc:Choice>
        <mc:Fallback xmlns="">
          <p:sp>
            <p:nvSpPr>
              <p:cNvPr id="70" name="TextBox 69"/>
              <p:cNvSpPr txBox="1">
                <a:spLocks noRot="1" noChangeAspect="1" noMove="1" noResize="1" noEditPoints="1" noAdjustHandles="1" noChangeArrowheads="1" noChangeShapeType="1" noTextEdit="1"/>
              </p:cNvSpPr>
              <p:nvPr/>
            </p:nvSpPr>
            <p:spPr>
              <a:xfrm>
                <a:off x="4278203" y="2594158"/>
                <a:ext cx="4637935" cy="369332"/>
              </a:xfrm>
              <a:prstGeom prst="rect">
                <a:avLst/>
              </a:prstGeom>
              <a:blipFill rotWithShape="0">
                <a:blip r:embed="rId15"/>
                <a:stretch>
                  <a:fillRect l="-1183" t="-10000" b="-26667"/>
                </a:stretch>
              </a:blipFill>
            </p:spPr>
            <p:txBody>
              <a:bodyPr/>
              <a:lstStyle/>
              <a:p>
                <a:r>
                  <a:rPr lang="en-US">
                    <a:noFill/>
                  </a:rPr>
                  <a:t> </a:t>
                </a:r>
              </a:p>
            </p:txBody>
          </p:sp>
        </mc:Fallback>
      </mc:AlternateContent>
      <p:cxnSp>
        <p:nvCxnSpPr>
          <p:cNvPr id="93" name="Straight Arrow Connector 92"/>
          <p:cNvCxnSpPr/>
          <p:nvPr/>
        </p:nvCxnSpPr>
        <p:spPr>
          <a:xfrm>
            <a:off x="6699625" y="4831215"/>
            <a:ext cx="19491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99625" y="3232352"/>
            <a:ext cx="0" cy="159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p:cNvSpPr txBox="1"/>
              <p:nvPr/>
            </p:nvSpPr>
            <p:spPr>
              <a:xfrm>
                <a:off x="8373274" y="4398391"/>
                <a:ext cx="4719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8373274" y="4398391"/>
                <a:ext cx="471989" cy="369332"/>
              </a:xfrm>
              <a:prstGeom prst="rect">
                <a:avLst/>
              </a:prstGeom>
              <a:blipFill rotWithShape="0">
                <a:blip r:embed="rId1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6640677" y="3077938"/>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6640677" y="3077938"/>
                <a:ext cx="477310" cy="369332"/>
              </a:xfrm>
              <a:prstGeom prst="rect">
                <a:avLst/>
              </a:prstGeom>
              <a:blipFill rotWithShape="0">
                <a:blip r:embed="rId17"/>
                <a:stretch>
                  <a:fillRect b="-1667"/>
                </a:stretch>
              </a:blipFill>
            </p:spPr>
            <p:txBody>
              <a:bodyPr/>
              <a:lstStyle/>
              <a:p>
                <a:r>
                  <a:rPr lang="en-US">
                    <a:noFill/>
                  </a:rPr>
                  <a:t> </a:t>
                </a:r>
              </a:p>
            </p:txBody>
          </p:sp>
        </mc:Fallback>
      </mc:AlternateContent>
      <p:cxnSp>
        <p:nvCxnSpPr>
          <p:cNvPr id="101" name="Straight Arrow Connector 100"/>
          <p:cNvCxnSpPr/>
          <p:nvPr/>
        </p:nvCxnSpPr>
        <p:spPr>
          <a:xfrm flipH="1">
            <a:off x="5266531" y="4835860"/>
            <a:ext cx="1433093" cy="104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p:cNvSpPr txBox="1"/>
              <p:nvPr/>
            </p:nvSpPr>
            <p:spPr>
              <a:xfrm>
                <a:off x="4905486" y="5777610"/>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4905486" y="5777610"/>
                <a:ext cx="477310" cy="369332"/>
              </a:xfrm>
              <a:prstGeom prst="rect">
                <a:avLst/>
              </a:prstGeom>
              <a:blipFill rotWithShape="0">
                <a:blip r:embed="rId18"/>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295088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27</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41321" y="2630123"/>
                <a:ext cx="3285579" cy="1264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lim>
                          </m:limLow>
                        </m:fName>
                        <m:e>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+5</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+9</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func>
                    </m:oMath>
                  </m:oMathPara>
                </a14:m>
                <a:endParaRPr lang="en-US" sz="2400" dirty="0"/>
              </a:p>
              <a:p>
                <a:pPr/>
                <a:r>
                  <a:rPr lang="en-US" sz="2400" dirty="0" err="1"/>
                  <a:t>s.t.</a:t>
                </a:r>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=6</m:t>
                    </m:r>
                  </m:oMath>
                </a14:m>
                <a:r>
                  <a:rPr lang="en-US" sz="2400" b="0" dirty="0"/>
                  <a:t/>
                </a:r>
                <a:br>
                  <a:rPr lang="en-US" sz="2400" b="0" dirty="0"/>
                </a:b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≥0</m:t>
                      </m:r>
                    </m:oMath>
                  </m:oMathPara>
                </a14:m>
                <a:endParaRPr lang="en-US" sz="24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541321" y="2630123"/>
                <a:ext cx="3285579" cy="1264962"/>
              </a:xfrm>
              <a:prstGeom prst="rect">
                <a:avLst/>
              </a:prstGeom>
              <a:blipFill rotWithShape="0">
                <a:blip r:embed="rId3"/>
                <a:stretch>
                  <a:fillRect l="-5751"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58000" y="1517575"/>
                <a:ext cx="1829219" cy="76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=0,∀</m:t>
                      </m:r>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𝐽</m:t>
                      </m:r>
                    </m:oMath>
                  </m:oMathPara>
                </a14:m>
                <a:endParaRPr lang="en-US" sz="2400" b="0" i="1" dirty="0"/>
              </a:p>
            </p:txBody>
          </p:sp>
        </mc:Choice>
        <mc:Fallback xmlns="">
          <p:sp>
            <p:nvSpPr>
              <p:cNvPr id="8" name="TextBox 7"/>
              <p:cNvSpPr txBox="1">
                <a:spLocks noRot="1" noChangeAspect="1" noMove="1" noResize="1" noEditPoints="1" noAdjustHandles="1" noChangeArrowheads="1" noChangeShapeType="1" noTextEdit="1"/>
              </p:cNvSpPr>
              <p:nvPr/>
            </p:nvSpPr>
            <p:spPr>
              <a:xfrm>
                <a:off x="4358000" y="1517575"/>
                <a:ext cx="1829219" cy="768415"/>
              </a:xfrm>
              <a:prstGeom prst="rect">
                <a:avLst/>
              </a:prstGeom>
              <a:blipFill rotWithShape="0">
                <a:blip r:embed="rId4"/>
                <a:stretch>
                  <a:fillRect l="-3333" r="-4333"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41524" y="1607879"/>
                <a:ext cx="2085488" cy="395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𝐽</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𝐽</m:t>
                          </m:r>
                        </m:sub>
                      </m:sSub>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Para>
                </a14:m>
                <a:r>
                  <a:rPr lang="en-US" sz="2400" b="0" dirty="0"/>
                  <a:t/>
                </a:r>
                <a:br>
                  <a:rPr lang="en-US" sz="2400" b="0" dirty="0"/>
                </a:br>
                <a:endParaRPr lang="en-US" sz="24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6941524" y="1607879"/>
                <a:ext cx="2085488" cy="395301"/>
              </a:xfrm>
              <a:prstGeom prst="rect">
                <a:avLst/>
              </a:prstGeom>
              <a:blipFill rotWithShape="0">
                <a:blip r:embed="rId5"/>
                <a:stretch>
                  <a:fillRect b="-23077"/>
                </a:stretch>
              </a:blipFill>
            </p:spPr>
            <p:txBody>
              <a:bodyPr/>
              <a:lstStyle/>
              <a:p>
                <a:r>
                  <a:rPr lang="en-US">
                    <a:noFill/>
                  </a:rPr>
                  <a:t> </a:t>
                </a:r>
              </a:p>
            </p:txBody>
          </p:sp>
        </mc:Fallback>
      </mc:AlternateContent>
      <p:sp>
        <p:nvSpPr>
          <p:cNvPr id="10" name="Left-Right Arrow 9"/>
          <p:cNvSpPr/>
          <p:nvPr/>
        </p:nvSpPr>
        <p:spPr>
          <a:xfrm>
            <a:off x="6496372" y="1709278"/>
            <a:ext cx="621615" cy="192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3585187" y="1187848"/>
                <a:ext cx="4273157" cy="369332"/>
              </a:xfrm>
              <a:prstGeom prst="rect">
                <a:avLst/>
              </a:prstGeom>
            </p:spPr>
            <p:txBody>
              <a:bodyPr wrap="none">
                <a:spAutoFit/>
              </a:bodyPr>
              <a:lstStyle/>
              <a:p>
                <a:r>
                  <a:rPr lang="en-US" dirty="0">
                    <a:solidFill>
                      <a:srgbClr val="FF0000"/>
                    </a:solidFill>
                  </a:rPr>
                  <a:t>Only variables in </a:t>
                </a:r>
                <a14:m>
                  <m:oMath xmlns:m="http://schemas.openxmlformats.org/officeDocument/2006/math">
                    <m:r>
                      <a:rPr lang="en-US" b="0" i="1" smtClean="0">
                        <a:solidFill>
                          <a:srgbClr val="FF0000"/>
                        </a:solidFill>
                        <a:latin typeface="Cambria Math" panose="02040503050406030204" pitchFamily="18" charset="0"/>
                      </a:rPr>
                      <m:t>𝐽</m:t>
                    </m:r>
                  </m:oMath>
                </a14:m>
                <a:r>
                  <a:rPr lang="en-US" dirty="0">
                    <a:solidFill>
                      <a:srgbClr val="FF0000"/>
                    </a:solidFill>
                  </a:rPr>
                  <a:t> can take non-zero values</a:t>
                </a:r>
              </a:p>
            </p:txBody>
          </p:sp>
        </mc:Choice>
        <mc:Fallback xmlns="">
          <p:sp>
            <p:nvSpPr>
              <p:cNvPr id="11" name="Rectangle 10"/>
              <p:cNvSpPr>
                <a:spLocks noRot="1" noChangeAspect="1" noMove="1" noResize="1" noEditPoints="1" noAdjustHandles="1" noChangeArrowheads="1" noChangeShapeType="1" noTextEdit="1"/>
              </p:cNvSpPr>
              <p:nvPr/>
            </p:nvSpPr>
            <p:spPr>
              <a:xfrm>
                <a:off x="3585187" y="1187848"/>
                <a:ext cx="4273157" cy="369332"/>
              </a:xfrm>
              <a:prstGeom prst="rect">
                <a:avLst/>
              </a:prstGeom>
              <a:blipFill rotWithShape="0">
                <a:blip r:embed="rId6"/>
                <a:stretch>
                  <a:fillRect l="-1141" t="-10000" r="-428" b="-26667"/>
                </a:stretch>
              </a:blipFill>
            </p:spPr>
            <p:txBody>
              <a:bodyPr/>
              <a:lstStyle/>
              <a:p>
                <a:r>
                  <a:rPr lang="en-US">
                    <a:noFill/>
                  </a:rPr>
                  <a:t> </a:t>
                </a:r>
              </a:p>
            </p:txBody>
          </p:sp>
        </mc:Fallback>
      </mc:AlternateContent>
      <p:sp>
        <p:nvSpPr>
          <p:cNvPr id="12" name="Rectangle 11"/>
          <p:cNvSpPr/>
          <p:nvPr/>
        </p:nvSpPr>
        <p:spPr>
          <a:xfrm>
            <a:off x="3501928" y="1228069"/>
            <a:ext cx="5406190" cy="1223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506642" y="1470556"/>
                <a:ext cx="1026948" cy="738664"/>
              </a:xfrm>
              <a:prstGeom prst="rect">
                <a:avLst/>
              </a:prstGeom>
              <a:no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oMath>
                  </m:oMathPara>
                </a14:m>
                <a:endParaRPr lang="en-US" sz="2400" b="0" dirty="0"/>
              </a:p>
            </p:txBody>
          </p:sp>
        </mc:Choice>
        <mc:Fallback xmlns="">
          <p:sp>
            <p:nvSpPr>
              <p:cNvPr id="14" name="TextBox 13"/>
              <p:cNvSpPr txBox="1">
                <a:spLocks noRot="1" noChangeAspect="1" noMove="1" noResize="1" noEditPoints="1" noAdjustHandles="1" noChangeArrowheads="1" noChangeShapeType="1" noTextEdit="1"/>
              </p:cNvSpPr>
              <p:nvPr/>
            </p:nvSpPr>
            <p:spPr>
              <a:xfrm>
                <a:off x="506642" y="1470556"/>
                <a:ext cx="1026948" cy="738664"/>
              </a:xfrm>
              <a:prstGeom prst="rect">
                <a:avLst/>
              </a:prstGeom>
              <a:blipFill rotWithShape="0">
                <a:blip r:embed="rId7"/>
                <a:stretch>
                  <a:fillRect l="-4678" r="-4094" b="-5691"/>
                </a:stretch>
              </a:blipFill>
              <a:ln>
                <a:solidFill>
                  <a:srgbClr val="C00000"/>
                </a:solidFill>
              </a:ln>
            </p:spPr>
            <p:txBody>
              <a:bodyPr/>
              <a:lstStyle/>
              <a:p>
                <a:r>
                  <a:rPr lang="en-US">
                    <a:noFill/>
                  </a:rPr>
                  <a:t> </a:t>
                </a:r>
              </a:p>
            </p:txBody>
          </p:sp>
        </mc:Fallback>
      </mc:AlternateContent>
      <p:cxnSp>
        <p:nvCxnSpPr>
          <p:cNvPr id="15" name="Straight Arrow Connector 14"/>
          <p:cNvCxnSpPr>
            <a:stCxn id="14" idx="3"/>
            <a:endCxn id="12" idx="1"/>
          </p:cNvCxnSpPr>
          <p:nvPr/>
        </p:nvCxnSpPr>
        <p:spPr>
          <a:xfrm flipV="1">
            <a:off x="1533590" y="1839574"/>
            <a:ext cx="1968338" cy="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123047" y="1228069"/>
                <a:ext cx="2425857" cy="646331"/>
              </a:xfrm>
              <a:prstGeom prst="rect">
                <a:avLst/>
              </a:prstGeom>
            </p:spPr>
            <p:txBody>
              <a:bodyPr wrap="none">
                <a:spAutoFit/>
              </a:bodyPr>
              <a:lstStyle/>
              <a:p>
                <a:pPr lvl="1"/>
                <a:r>
                  <a:rPr lang="en-US" dirty="0"/>
                  <a:t>Choose </a:t>
                </a:r>
                <a14:m>
                  <m:oMath xmlns:m="http://schemas.openxmlformats.org/officeDocument/2006/math">
                    <m:r>
                      <a:rPr lang="en-US" i="1">
                        <a:latin typeface="Cambria Math" panose="02040503050406030204" pitchFamily="18" charset="0"/>
                      </a:rPr>
                      <m:t>𝐽</m:t>
                    </m:r>
                  </m:oMath>
                </a14:m>
                <a:endParaRPr lang="en-US" dirty="0"/>
              </a:p>
              <a:p>
                <a:pPr lvl="1"/>
                <a:r>
                  <a:rPr lang="en-US" dirty="0"/>
                  <a:t>Solve linear system</a:t>
                </a:r>
              </a:p>
            </p:txBody>
          </p:sp>
        </mc:Choice>
        <mc:Fallback xmlns="">
          <p:sp>
            <p:nvSpPr>
              <p:cNvPr id="16" name="Rectangle 15"/>
              <p:cNvSpPr>
                <a:spLocks noRot="1" noChangeAspect="1" noMove="1" noResize="1" noEditPoints="1" noAdjustHandles="1" noChangeArrowheads="1" noChangeShapeType="1" noTextEdit="1"/>
              </p:cNvSpPr>
              <p:nvPr/>
            </p:nvSpPr>
            <p:spPr>
              <a:xfrm>
                <a:off x="1123047" y="1228069"/>
                <a:ext cx="2425857" cy="646331"/>
              </a:xfrm>
              <a:prstGeom prst="rect">
                <a:avLst/>
              </a:prstGeom>
              <a:blipFill rotWithShape="0">
                <a:blip r:embed="rId8"/>
                <a:stretch>
                  <a:fillRect t="-4717" r="-201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277229" y="4008211"/>
                <a:ext cx="2200346" cy="615553"/>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=6</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=0</m:t>
                      </m:r>
                    </m:oMath>
                  </m:oMathPara>
                </a14:m>
                <a:endParaRPr lang="en-US" sz="20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1277229" y="4008211"/>
                <a:ext cx="2200346" cy="615553"/>
              </a:xfrm>
              <a:prstGeom prst="rect">
                <a:avLst/>
              </a:prstGeom>
              <a:blipFill rotWithShape="0">
                <a:blip r:embed="rId9"/>
                <a:stretch>
                  <a:fillRect l="-829" r="-1657" b="-784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43617" y="4116408"/>
                <a:ext cx="151253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143617" y="4116408"/>
                <a:ext cx="1512530" cy="369332"/>
              </a:xfrm>
              <a:prstGeom prst="rect">
                <a:avLst/>
              </a:prstGeom>
              <a:blipFill rotWithShape="0">
                <a:blip r:embed="rId10"/>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65936" y="4817284"/>
                <a:ext cx="2200346" cy="615553"/>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=6</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=0</m:t>
                      </m:r>
                    </m:oMath>
                  </m:oMathPara>
                </a14:m>
                <a:endParaRPr lang="en-US" sz="2000" b="0" dirty="0"/>
              </a:p>
            </p:txBody>
          </p:sp>
        </mc:Choice>
        <mc:Fallback xmlns="">
          <p:sp>
            <p:nvSpPr>
              <p:cNvPr id="40" name="TextBox 39"/>
              <p:cNvSpPr txBox="1">
                <a:spLocks noRot="1" noChangeAspect="1" noMove="1" noResize="1" noEditPoints="1" noAdjustHandles="1" noChangeArrowheads="1" noChangeShapeType="1" noTextEdit="1"/>
              </p:cNvSpPr>
              <p:nvPr/>
            </p:nvSpPr>
            <p:spPr>
              <a:xfrm>
                <a:off x="1265936" y="4817284"/>
                <a:ext cx="2200346" cy="615553"/>
              </a:xfrm>
              <a:prstGeom prst="rect">
                <a:avLst/>
              </a:prstGeom>
              <a:blipFill rotWithShape="0">
                <a:blip r:embed="rId11"/>
                <a:stretch>
                  <a:fillRect l="-826" r="-1377" b="-776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54910" y="4925481"/>
                <a:ext cx="151253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154910" y="4925481"/>
                <a:ext cx="1512530" cy="369332"/>
              </a:xfrm>
              <a:prstGeom prst="rect">
                <a:avLst/>
              </a:prstGeom>
              <a:blipFill rotWithShape="0">
                <a:blip r:embed="rId12"/>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65936" y="5630002"/>
                <a:ext cx="2200346" cy="615553"/>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=6</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42" name="TextBox 41"/>
              <p:cNvSpPr txBox="1">
                <a:spLocks noRot="1" noChangeAspect="1" noMove="1" noResize="1" noEditPoints="1" noAdjustHandles="1" noChangeArrowheads="1" noChangeShapeType="1" noTextEdit="1"/>
              </p:cNvSpPr>
              <p:nvPr/>
            </p:nvSpPr>
            <p:spPr>
              <a:xfrm>
                <a:off x="1265936" y="5630002"/>
                <a:ext cx="2200346" cy="615553"/>
              </a:xfrm>
              <a:prstGeom prst="rect">
                <a:avLst/>
              </a:prstGeom>
              <a:blipFill rotWithShape="0">
                <a:blip r:embed="rId13"/>
                <a:stretch>
                  <a:fillRect l="-826" r="-1377" b="-679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54910" y="5738199"/>
                <a:ext cx="151253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3</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154910" y="5738199"/>
                <a:ext cx="1512530" cy="369332"/>
              </a:xfrm>
              <a:prstGeom prst="rect">
                <a:avLst/>
              </a:prstGeom>
              <a:blipFill rotWithShape="0">
                <a:blip r:embed="rId14"/>
                <a:stretch>
                  <a:fillRect b="-16393"/>
                </a:stretch>
              </a:blipFill>
            </p:spPr>
            <p:txBody>
              <a:bodyPr/>
              <a:lstStyle/>
              <a:p>
                <a:r>
                  <a:rPr lang="en-US">
                    <a:noFill/>
                  </a:rPr>
                  <a:t> </a:t>
                </a:r>
              </a:p>
            </p:txBody>
          </p:sp>
        </mc:Fallback>
      </mc:AlternateContent>
      <p:cxnSp>
        <p:nvCxnSpPr>
          <p:cNvPr id="44" name="Straight Arrow Connector 43"/>
          <p:cNvCxnSpPr/>
          <p:nvPr/>
        </p:nvCxnSpPr>
        <p:spPr>
          <a:xfrm>
            <a:off x="6699625" y="4831215"/>
            <a:ext cx="19491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699625" y="3232352"/>
            <a:ext cx="0" cy="159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8373274" y="4398391"/>
                <a:ext cx="4719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8373274" y="4398391"/>
                <a:ext cx="471989" cy="369332"/>
              </a:xfrm>
              <a:prstGeom prst="rect">
                <a:avLst/>
              </a:prstGeom>
              <a:blipFill rotWithShape="0">
                <a:blip r:embed="rId1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640677" y="3077938"/>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6640677" y="3077938"/>
                <a:ext cx="477310" cy="369332"/>
              </a:xfrm>
              <a:prstGeom prst="rect">
                <a:avLst/>
              </a:prstGeom>
              <a:blipFill rotWithShape="0">
                <a:blip r:embed="rId1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188926" y="4943019"/>
                <a:ext cx="14390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=(6,0,0)</m:t>
                      </m:r>
                    </m:oMath>
                  </m:oMathPara>
                </a14:m>
                <a:endParaRPr lang="en-US" dirty="0">
                  <a:solidFill>
                    <a:schemeClr val="accent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188926" y="4943019"/>
                <a:ext cx="1439048" cy="369332"/>
              </a:xfrm>
              <a:prstGeom prst="rect">
                <a:avLst/>
              </a:prstGeom>
              <a:blipFill rotWithShape="0">
                <a:blip r:embed="rId17"/>
                <a:stretch>
                  <a:fillRect b="-15000"/>
                </a:stretch>
              </a:blipFill>
            </p:spPr>
            <p:txBody>
              <a:bodyPr/>
              <a:lstStyle/>
              <a:p>
                <a:r>
                  <a:rPr lang="en-US">
                    <a:noFill/>
                  </a:rPr>
                  <a:t> </a:t>
                </a:r>
              </a:p>
            </p:txBody>
          </p:sp>
        </mc:Fallback>
      </mc:AlternateContent>
      <p:sp>
        <p:nvSpPr>
          <p:cNvPr id="50" name="Oval 49"/>
          <p:cNvSpPr/>
          <p:nvPr/>
        </p:nvSpPr>
        <p:spPr>
          <a:xfrm>
            <a:off x="6670150" y="4368565"/>
            <a:ext cx="58948" cy="5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860526" y="4812128"/>
            <a:ext cx="58948" cy="5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p:cNvSpPr txBox="1"/>
              <p:nvPr/>
            </p:nvSpPr>
            <p:spPr>
              <a:xfrm>
                <a:off x="5111760" y="4116408"/>
                <a:ext cx="1444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=(0,0,2)</m:t>
                      </m:r>
                    </m:oMath>
                  </m:oMathPara>
                </a14:m>
                <a:endParaRPr lang="en-US" dirty="0">
                  <a:solidFill>
                    <a:schemeClr val="accent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111760" y="4116408"/>
                <a:ext cx="1444370" cy="369332"/>
              </a:xfrm>
              <a:prstGeom prst="rect">
                <a:avLst/>
              </a:prstGeom>
              <a:blipFill rotWithShape="0">
                <a:blip r:embed="rId18"/>
                <a:stretch>
                  <a:fillRect b="-14754"/>
                </a:stretch>
              </a:blipFill>
            </p:spPr>
            <p:txBody>
              <a:bodyPr/>
              <a:lstStyle/>
              <a:p>
                <a:r>
                  <a:rPr lang="en-US">
                    <a:noFill/>
                  </a:rPr>
                  <a:t> </a:t>
                </a:r>
              </a:p>
            </p:txBody>
          </p:sp>
        </mc:Fallback>
      </mc:AlternateContent>
      <p:cxnSp>
        <p:nvCxnSpPr>
          <p:cNvPr id="54" name="Straight Arrow Connector 53"/>
          <p:cNvCxnSpPr/>
          <p:nvPr/>
        </p:nvCxnSpPr>
        <p:spPr>
          <a:xfrm flipH="1">
            <a:off x="5266531" y="4835860"/>
            <a:ext cx="1433093" cy="104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4849069" y="4895885"/>
                <a:ext cx="1444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=(0,3,0)</m:t>
                      </m:r>
                    </m:oMath>
                  </m:oMathPara>
                </a14:m>
                <a:endParaRPr lang="en-US" dirty="0">
                  <a:solidFill>
                    <a:schemeClr val="accent1"/>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849069" y="4895885"/>
                <a:ext cx="1444370" cy="369332"/>
              </a:xfrm>
              <a:prstGeom prst="rect">
                <a:avLst/>
              </a:prstGeom>
              <a:blipFill rotWithShape="0">
                <a:blip r:embed="rId19"/>
                <a:stretch>
                  <a:fillRect b="-14754"/>
                </a:stretch>
              </a:blipFill>
            </p:spPr>
            <p:txBody>
              <a:bodyPr/>
              <a:lstStyle/>
              <a:p>
                <a:r>
                  <a:rPr lang="en-US">
                    <a:noFill/>
                  </a:rPr>
                  <a:t> </a:t>
                </a:r>
              </a:p>
            </p:txBody>
          </p:sp>
        </mc:Fallback>
      </mc:AlternateContent>
      <p:sp>
        <p:nvSpPr>
          <p:cNvPr id="57" name="Oval 56"/>
          <p:cNvSpPr/>
          <p:nvPr/>
        </p:nvSpPr>
        <p:spPr>
          <a:xfrm>
            <a:off x="6249958" y="5108456"/>
            <a:ext cx="58948" cy="5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266488" y="4398078"/>
            <a:ext cx="1625600" cy="737937"/>
          </a:xfrm>
          <a:custGeom>
            <a:avLst/>
            <a:gdLst>
              <a:gd name="connsiteX0" fmla="*/ 443832 w 1625600"/>
              <a:gd name="connsiteY0" fmla="*/ 0 h 737937"/>
              <a:gd name="connsiteX1" fmla="*/ 1625600 w 1625600"/>
              <a:gd name="connsiteY1" fmla="*/ 449179 h 737937"/>
              <a:gd name="connsiteX2" fmla="*/ 0 w 1625600"/>
              <a:gd name="connsiteY2" fmla="*/ 737937 h 737937"/>
              <a:gd name="connsiteX3" fmla="*/ 443832 w 1625600"/>
              <a:gd name="connsiteY3" fmla="*/ 0 h 737937"/>
            </a:gdLst>
            <a:ahLst/>
            <a:cxnLst>
              <a:cxn ang="0">
                <a:pos x="connsiteX0" y="connsiteY0"/>
              </a:cxn>
              <a:cxn ang="0">
                <a:pos x="connsiteX1" y="connsiteY1"/>
              </a:cxn>
              <a:cxn ang="0">
                <a:pos x="connsiteX2" y="connsiteY2"/>
              </a:cxn>
              <a:cxn ang="0">
                <a:pos x="connsiteX3" y="connsiteY3"/>
              </a:cxn>
            </a:cxnLst>
            <a:rect l="l" t="t" r="r" b="b"/>
            <a:pathLst>
              <a:path w="1625600" h="737937">
                <a:moveTo>
                  <a:pt x="443832" y="0"/>
                </a:moveTo>
                <a:lnTo>
                  <a:pt x="1625600" y="449179"/>
                </a:lnTo>
                <a:lnTo>
                  <a:pt x="0" y="737937"/>
                </a:lnTo>
                <a:lnTo>
                  <a:pt x="443832" y="0"/>
                </a:ln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6839475" y="4591076"/>
            <a:ext cx="392035" cy="4455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4905486" y="5777610"/>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4905486" y="5777610"/>
                <a:ext cx="477310" cy="369332"/>
              </a:xfrm>
              <a:prstGeom prst="rect">
                <a:avLst/>
              </a:prstGeom>
              <a:blipFill rotWithShape="0">
                <a:blip r:embed="rId20"/>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428400" y="4136048"/>
                <a:ext cx="9015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=6</m:t>
                      </m:r>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3428400" y="4136048"/>
                <a:ext cx="901593" cy="369332"/>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3428400" y="4919872"/>
                <a:ext cx="9015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=3</m:t>
                      </m:r>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3428400" y="4919872"/>
                <a:ext cx="901593" cy="369332"/>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3466282" y="5714833"/>
                <a:ext cx="9015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=2</m:t>
                      </m:r>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3466282" y="5714833"/>
                <a:ext cx="901593" cy="369332"/>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278203" y="2594158"/>
                <a:ext cx="4637935" cy="369332"/>
              </a:xfrm>
              <a:prstGeom prst="rect">
                <a:avLst/>
              </a:prstGeom>
              <a:noFill/>
            </p:spPr>
            <p:txBody>
              <a:bodyPr wrap="square" rtlCol="0">
                <a:spAutoFit/>
              </a:bodyPr>
              <a:lstStyle/>
              <a:p>
                <a:r>
                  <a:rPr lang="en-US" dirty="0">
                    <a:solidFill>
                      <a:srgbClr val="FF0000"/>
                    </a:solidFill>
                  </a:rPr>
                  <a:t>What if add a constraint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3</m:t>
                        </m:r>
                      </m:sub>
                    </m:sSub>
                    <m:r>
                      <a:rPr lang="en-US" b="0" i="1" smtClean="0">
                        <a:solidFill>
                          <a:srgbClr val="FF0000"/>
                        </a:solidFill>
                        <a:latin typeface="Cambria Math" panose="02040503050406030204" pitchFamily="18" charset="0"/>
                      </a:rPr>
                      <m:t>=4</m:t>
                    </m:r>
                  </m:oMath>
                </a14:m>
                <a:r>
                  <a:rPr lang="en-US" dirty="0">
                    <a:solidFill>
                      <a:srgbClr val="FF0000"/>
                    </a:solidFill>
                  </a:rPr>
                  <a:t>?</a:t>
                </a:r>
              </a:p>
            </p:txBody>
          </p:sp>
        </mc:Choice>
        <mc:Fallback xmlns="">
          <p:sp>
            <p:nvSpPr>
              <p:cNvPr id="70" name="TextBox 69"/>
              <p:cNvSpPr txBox="1">
                <a:spLocks noRot="1" noChangeAspect="1" noMove="1" noResize="1" noEditPoints="1" noAdjustHandles="1" noChangeArrowheads="1" noChangeShapeType="1" noTextEdit="1"/>
              </p:cNvSpPr>
              <p:nvPr/>
            </p:nvSpPr>
            <p:spPr>
              <a:xfrm>
                <a:off x="4278203" y="2594158"/>
                <a:ext cx="4637935" cy="369332"/>
              </a:xfrm>
              <a:prstGeom prst="rect">
                <a:avLst/>
              </a:prstGeom>
              <a:blipFill rotWithShape="0">
                <a:blip r:embed="rId24"/>
                <a:stretch>
                  <a:fillRect l="-118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362040" y="5304661"/>
                <a:ext cx="14344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r>
                        <a:rPr lang="en-US" b="0" i="1" smtClean="0">
                          <a:latin typeface="Cambria Math" panose="02040503050406030204" pitchFamily="18" charset="0"/>
                        </a:rPr>
                        <m:t>=(2,2,0)</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6362040" y="5304661"/>
                <a:ext cx="1434495" cy="369332"/>
              </a:xfrm>
              <a:prstGeom prst="rect">
                <a:avLst/>
              </a:prstGeom>
              <a:blipFill rotWithShape="0">
                <a:blip r:embed="rId2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7027752" y="4192458"/>
                <a:ext cx="1444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5</m:t>
                          </m:r>
                        </m:sub>
                      </m:sSub>
                      <m:r>
                        <a:rPr lang="en-US" b="0" i="1" smtClean="0">
                          <a:latin typeface="Cambria Math" panose="02040503050406030204" pitchFamily="18" charset="0"/>
                        </a:rPr>
                        <m:t>=(3,1,0)</m:t>
                      </m:r>
                    </m:oMath>
                  </m:oMathPara>
                </a14:m>
                <a:endParaRPr 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7027752" y="4192458"/>
                <a:ext cx="1444370" cy="369332"/>
              </a:xfrm>
              <a:prstGeom prst="rect">
                <a:avLst/>
              </a:prstGeom>
              <a:blipFill rotWithShape="0">
                <a:blip r:embed="rId26"/>
                <a:stretch>
                  <a:fillRect b="-15000"/>
                </a:stretch>
              </a:blipFill>
            </p:spPr>
            <p:txBody>
              <a:bodyPr/>
              <a:lstStyle/>
              <a:p>
                <a:r>
                  <a:rPr lang="en-US">
                    <a:noFill/>
                  </a:rPr>
                  <a:t> </a:t>
                </a:r>
              </a:p>
            </p:txBody>
          </p:sp>
        </mc:Fallback>
      </mc:AlternateContent>
      <p:sp>
        <p:nvSpPr>
          <p:cNvPr id="82" name="Oval 81"/>
          <p:cNvSpPr/>
          <p:nvPr/>
        </p:nvSpPr>
        <p:spPr>
          <a:xfrm>
            <a:off x="6653630" y="3900213"/>
            <a:ext cx="58948" cy="589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384194" y="4778711"/>
            <a:ext cx="58948" cy="589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979215" y="5310003"/>
            <a:ext cx="58948" cy="589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999747" y="3898232"/>
            <a:ext cx="1427748" cy="1449136"/>
          </a:xfrm>
          <a:custGeom>
            <a:avLst/>
            <a:gdLst>
              <a:gd name="connsiteX0" fmla="*/ 684464 w 1427748"/>
              <a:gd name="connsiteY0" fmla="*/ 0 h 1449136"/>
              <a:gd name="connsiteX1" fmla="*/ 1427748 w 1427748"/>
              <a:gd name="connsiteY1" fmla="*/ 925094 h 1449136"/>
              <a:gd name="connsiteX2" fmla="*/ 0 w 1427748"/>
              <a:gd name="connsiteY2" fmla="*/ 1449136 h 1449136"/>
              <a:gd name="connsiteX3" fmla="*/ 684464 w 1427748"/>
              <a:gd name="connsiteY3" fmla="*/ 0 h 1449136"/>
            </a:gdLst>
            <a:ahLst/>
            <a:cxnLst>
              <a:cxn ang="0">
                <a:pos x="connsiteX0" y="connsiteY0"/>
              </a:cxn>
              <a:cxn ang="0">
                <a:pos x="connsiteX1" y="connsiteY1"/>
              </a:cxn>
              <a:cxn ang="0">
                <a:pos x="connsiteX2" y="connsiteY2"/>
              </a:cxn>
              <a:cxn ang="0">
                <a:pos x="connsiteX3" y="connsiteY3"/>
              </a:cxn>
            </a:cxnLst>
            <a:rect l="l" t="t" r="r" b="b"/>
            <a:pathLst>
              <a:path w="1427748" h="1449136">
                <a:moveTo>
                  <a:pt x="684464" y="0"/>
                </a:moveTo>
                <a:lnTo>
                  <a:pt x="1427748" y="925094"/>
                </a:lnTo>
                <a:lnTo>
                  <a:pt x="0" y="1449136"/>
                </a:lnTo>
                <a:lnTo>
                  <a:pt x="684464" y="0"/>
                </a:lnTo>
                <a:close/>
              </a:path>
            </a:pathLst>
          </a:cu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817943" y="5007249"/>
            <a:ext cx="58948" cy="589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184634" y="4582424"/>
            <a:ext cx="58948" cy="589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21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28</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90713" y="1605506"/>
                <a:ext cx="3058466" cy="16660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190713" y="1605506"/>
                <a:ext cx="3058466" cy="1666034"/>
              </a:xfrm>
              <a:prstGeom prst="rect">
                <a:avLst/>
              </a:prstGeom>
              <a:blipFill rotWithShape="0">
                <a:blip r:embed="rId2"/>
                <a:stretch>
                  <a:fillRect l="-4980" r="-598" b="-4015"/>
                </a:stretch>
              </a:blipFill>
            </p:spPr>
            <p:txBody>
              <a:bodyPr/>
              <a:lstStyle/>
              <a:p>
                <a:r>
                  <a:rPr lang="en-US">
                    <a:noFill/>
                  </a:rPr>
                  <a:t> </a:t>
                </a:r>
              </a:p>
            </p:txBody>
          </p:sp>
        </mc:Fallback>
      </mc:AlternateContent>
      <p:pic>
        <p:nvPicPr>
          <p:cNvPr id="27" name="Picture 2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793400" y="3611648"/>
            <a:ext cx="2237938" cy="2784610"/>
          </a:xfrm>
          <a:prstGeom prst="rect">
            <a:avLst/>
          </a:prstGeom>
        </p:spPr>
      </p:pic>
      <p:sp>
        <p:nvSpPr>
          <p:cNvPr id="22" name="Freeform 21"/>
          <p:cNvSpPr/>
          <p:nvPr/>
        </p:nvSpPr>
        <p:spPr>
          <a:xfrm>
            <a:off x="1020116" y="5134844"/>
            <a:ext cx="582863" cy="572168"/>
          </a:xfrm>
          <a:custGeom>
            <a:avLst/>
            <a:gdLst>
              <a:gd name="connsiteX0" fmla="*/ 0 w 582863"/>
              <a:gd name="connsiteY0" fmla="*/ 0 h 572168"/>
              <a:gd name="connsiteX1" fmla="*/ 401053 w 582863"/>
              <a:gd name="connsiteY1" fmla="*/ 171116 h 572168"/>
              <a:gd name="connsiteX2" fmla="*/ 582863 w 582863"/>
              <a:gd name="connsiteY2" fmla="*/ 550779 h 572168"/>
              <a:gd name="connsiteX3" fmla="*/ 21389 w 582863"/>
              <a:gd name="connsiteY3" fmla="*/ 572168 h 572168"/>
              <a:gd name="connsiteX4" fmla="*/ 0 w 582863"/>
              <a:gd name="connsiteY4" fmla="*/ 0 h 57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63" h="572168">
                <a:moveTo>
                  <a:pt x="0" y="0"/>
                </a:moveTo>
                <a:lnTo>
                  <a:pt x="401053" y="171116"/>
                </a:lnTo>
                <a:lnTo>
                  <a:pt x="582863" y="550779"/>
                </a:lnTo>
                <a:lnTo>
                  <a:pt x="21389" y="57216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Rectangle 28"/>
              <p:cNvSpPr/>
              <p:nvPr/>
            </p:nvSpPr>
            <p:spPr>
              <a:xfrm>
                <a:off x="2487270" y="1695955"/>
                <a:ext cx="1634807"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2487270" y="1695955"/>
                <a:ext cx="1634807" cy="369332"/>
              </a:xfrm>
              <a:prstGeom prst="rect">
                <a:avLst/>
              </a:prstGeom>
              <a:blipFill rotWithShape="0">
                <a:blip r:embed="rId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011087" y="1378570"/>
                <a:ext cx="2498568" cy="923330"/>
              </a:xfrm>
              <a:prstGeom prst="rect">
                <a:avLst/>
              </a:prstGeom>
              <a:noFill/>
              <a:ln>
                <a:solidFill>
                  <a:schemeClr val="accent1"/>
                </a:solidFill>
              </a:ln>
            </p:spPr>
            <p:txBody>
              <a:bodyPr wrap="none" lIns="0" tIns="0" rIns="0" bIns="0" rtlCol="0">
                <a:spAutoFit/>
              </a:bodyPr>
              <a:lstStyle>
                <a:defPPr>
                  <a:defRPr lang="en-US"/>
                </a:defPPr>
                <a:lvl1pP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0.2</m:t>
                      </m:r>
                      <m:r>
                        <a:rPr lang="en-US" smtClean="0">
                          <a:latin typeface="Cambria Math" panose="02040503050406030204" pitchFamily="18" charset="0"/>
                        </a:rPr>
                        <m:t>𝑥</m:t>
                      </m:r>
                      <m:r>
                        <a:rPr lang="en-US" smtClean="0">
                          <a:latin typeface="Cambria Math" panose="02040503050406030204" pitchFamily="18" charset="0"/>
                        </a:rPr>
                        <m:t>+0.5</m:t>
                      </m:r>
                      <m:r>
                        <a:rPr lang="en-US" smtClean="0">
                          <a:latin typeface="Cambria Math" panose="02040503050406030204" pitchFamily="18" charset="0"/>
                        </a:rPr>
                        <m:t>𝑦</m:t>
                      </m:r>
                      <m:r>
                        <a:rPr lang="en-US"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1</m:t>
                          </m:r>
                        </m:sub>
                      </m:sSub>
                      <m:r>
                        <a:rPr lang="en-US">
                          <a:latin typeface="Cambria Math" panose="02040503050406030204" pitchFamily="18" charset="0"/>
                        </a:rPr>
                        <m:t>=90</m:t>
                      </m:r>
                    </m:oMath>
                    <m:oMath xmlns:m="http://schemas.openxmlformats.org/officeDocument/2006/math">
                      <m:r>
                        <a:rPr lang="en-US">
                          <a:latin typeface="Cambria Math" panose="02040503050406030204" pitchFamily="18" charset="0"/>
                        </a:rPr>
                        <m:t>4</m:t>
                      </m:r>
                      <m:r>
                        <a:rPr lang="en-US">
                          <a:latin typeface="Cambria Math" panose="02040503050406030204" pitchFamily="18" charset="0"/>
                        </a:rPr>
                        <m:t>𝑥</m:t>
                      </m:r>
                      <m:r>
                        <a:rPr lang="en-US">
                          <a:latin typeface="Cambria Math" panose="02040503050406030204" pitchFamily="18" charset="0"/>
                        </a:rPr>
                        <m:t>+2</m:t>
                      </m:r>
                      <m:r>
                        <a:rPr lang="en-US">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2</m:t>
                          </m:r>
                        </m:sub>
                      </m:sSub>
                      <m:r>
                        <a:rPr lang="en-US">
                          <a:latin typeface="Cambria Math" panose="02040503050406030204" pitchFamily="18" charset="0"/>
                        </a:rPr>
                        <m:t>=800</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a:latin typeface="Cambria Math" panose="02040503050406030204" pitchFamily="18" charset="0"/>
                        </a:rPr>
                        <m:t>=0,</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2</m:t>
                          </m:r>
                        </m:sub>
                      </m:sSub>
                      <m:r>
                        <a:rPr lang="en-US">
                          <a:latin typeface="Cambria Math" panose="02040503050406030204" pitchFamily="18" charset="0"/>
                        </a:rPr>
                        <m:t>=0</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011087" y="1378570"/>
                <a:ext cx="2498568" cy="923330"/>
              </a:xfrm>
              <a:prstGeom prst="rect">
                <a:avLst/>
              </a:prstGeom>
              <a:blipFill rotWithShape="0">
                <a:blip r:embed="rId6"/>
                <a:stretch>
                  <a:fillRect l="-1456" r="-1214" b="-5195"/>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972567" y="1457995"/>
                <a:ext cx="2084353" cy="61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i="1">
                          <a:latin typeface="Cambria Math" panose="02040503050406030204" pitchFamily="18" charset="0"/>
                        </a:rPr>
                        <m:t>𝑦</m:t>
                      </m:r>
                      <m:r>
                        <a:rPr lang="en-US" sz="2000" i="1">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i="1">
                          <a:latin typeface="Cambria Math" panose="02040503050406030204" pitchFamily="18" charset="0"/>
                        </a:rPr>
                        <m:t>𝑦</m:t>
                      </m:r>
                      <m:r>
                        <a:rPr lang="en-US" sz="2000" b="0" i="1" smtClean="0">
                          <a:latin typeface="Cambria Math" panose="02040503050406030204" pitchFamily="18" charset="0"/>
                        </a:rPr>
                        <m:t>=800</m:t>
                      </m:r>
                    </m:oMath>
                  </m:oMathPara>
                </a14:m>
                <a:r>
                  <a:rPr lang="en-US" sz="2000" b="0" dirty="0"/>
                  <a:t/>
                </a:r>
                <a:br>
                  <a:rPr lang="en-US" sz="2000" b="0" dirty="0"/>
                </a:br>
                <a:endParaRPr lang="en-US" sz="2000" b="0" dirty="0"/>
              </a:p>
            </p:txBody>
          </p:sp>
        </mc:Choice>
        <mc:Fallback xmlns="">
          <p:sp>
            <p:nvSpPr>
              <p:cNvPr id="30" name="TextBox 29"/>
              <p:cNvSpPr txBox="1">
                <a:spLocks noRot="1" noChangeAspect="1" noMove="1" noResize="1" noEditPoints="1" noAdjustHandles="1" noChangeArrowheads="1" noChangeShapeType="1" noTextEdit="1"/>
              </p:cNvSpPr>
              <p:nvPr/>
            </p:nvSpPr>
            <p:spPr>
              <a:xfrm>
                <a:off x="6972567" y="1457995"/>
                <a:ext cx="2084353" cy="615618"/>
              </a:xfrm>
              <a:prstGeom prst="rect">
                <a:avLst/>
              </a:prstGeom>
              <a:blipFill rotWithShape="0">
                <a:blip r:embed="rId7"/>
                <a:stretch>
                  <a:fillRect b="-12871"/>
                </a:stretch>
              </a:blipFill>
            </p:spPr>
            <p:txBody>
              <a:bodyPr/>
              <a:lstStyle/>
              <a:p>
                <a:r>
                  <a:rPr lang="en-US">
                    <a:noFill/>
                  </a:rPr>
                  <a:t> </a:t>
                </a:r>
              </a:p>
            </p:txBody>
          </p:sp>
        </mc:Fallback>
      </mc:AlternateContent>
      <p:sp>
        <p:nvSpPr>
          <p:cNvPr id="31" name="Left-Right Arrow 30"/>
          <p:cNvSpPr/>
          <p:nvPr/>
        </p:nvSpPr>
        <p:spPr>
          <a:xfrm>
            <a:off x="6532276" y="1765471"/>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4011087" y="2316925"/>
                <a:ext cx="4036702" cy="646331"/>
              </a:xfrm>
              <a:prstGeom prst="rect">
                <a:avLst/>
              </a:prstGeom>
              <a:noFill/>
            </p:spPr>
            <p:txBody>
              <a:bodyPr wrap="square" rtlCol="0">
                <a:spAutoFit/>
              </a:bodyPr>
              <a:lstStyle/>
              <a:p>
                <a14:m>
                  <m:oMath xmlns:m="http://schemas.openxmlformats.org/officeDocument/2006/math">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e>
                    </m:d>
                    <m:r>
                      <a:rPr lang="en-US" b="0" i="1"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(137.5,125</m:t>
                    </m:r>
                    <m:r>
                      <a:rPr lang="en-US" b="0" i="1" dirty="0" smtClean="0">
                        <a:solidFill>
                          <a:srgbClr val="FF0000"/>
                        </a:solidFill>
                        <a:latin typeface="Cambria Math" panose="02040503050406030204" pitchFamily="18" charset="0"/>
                      </a:rPr>
                      <m:t>,0,0</m:t>
                    </m:r>
                    <m:r>
                      <a:rPr lang="en-US" i="1" dirty="0" smtClean="0">
                        <a:solidFill>
                          <a:srgbClr val="FF0000"/>
                        </a:solidFill>
                        <a:latin typeface="Cambria Math" panose="02040503050406030204" pitchFamily="18" charset="0"/>
                      </a:rPr>
                      <m:t>)</m:t>
                    </m:r>
                  </m:oMath>
                </a14:m>
                <a:r>
                  <a:rPr lang="en-US" dirty="0">
                    <a:solidFill>
                      <a:srgbClr val="FF0000"/>
                    </a:solidFill>
                  </a:rPr>
                  <a:t> feasible</a:t>
                </a:r>
              </a:p>
              <a:p>
                <a:r>
                  <a:rPr lang="en-US" dirty="0">
                    <a:solidFill>
                      <a:srgbClr val="FF0000"/>
                    </a:solidFill>
                  </a:rPr>
                  <a:t>Corresponds to vertex B in x-y space</a:t>
                </a:r>
              </a:p>
            </p:txBody>
          </p:sp>
        </mc:Choice>
        <mc:Fallback xmlns="">
          <p:sp>
            <p:nvSpPr>
              <p:cNvPr id="32" name="TextBox 31"/>
              <p:cNvSpPr txBox="1">
                <a:spLocks noRot="1" noChangeAspect="1" noMove="1" noResize="1" noEditPoints="1" noAdjustHandles="1" noChangeArrowheads="1" noChangeShapeType="1" noTextEdit="1"/>
              </p:cNvSpPr>
              <p:nvPr/>
            </p:nvSpPr>
            <p:spPr>
              <a:xfrm>
                <a:off x="4011087" y="2316925"/>
                <a:ext cx="4036702" cy="646331"/>
              </a:xfrm>
              <a:prstGeom prst="rect">
                <a:avLst/>
              </a:prstGeom>
              <a:blipFill rotWithShape="0">
                <a:blip r:embed="rId8"/>
                <a:stretch>
                  <a:fillRect l="-1360"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417315" y="3388254"/>
                <a:ext cx="1704762"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2417315" y="3388254"/>
                <a:ext cx="1704762" cy="369332"/>
              </a:xfrm>
              <a:prstGeom prst="rect">
                <a:avLst/>
              </a:prstGeom>
              <a:blipFill rotWithShape="0">
                <a:blip r:embed="rId9"/>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11087" y="4034251"/>
                <a:ext cx="4036702" cy="646331"/>
              </a:xfrm>
              <a:prstGeom prst="rect">
                <a:avLst/>
              </a:prstGeom>
              <a:noFill/>
            </p:spPr>
            <p:txBody>
              <a:bodyPr wrap="square" rtlCol="0">
                <a:spAutoFit/>
              </a:bodyPr>
              <a:lstStyle/>
              <a:p>
                <a14:m>
                  <m:oMath xmlns:m="http://schemas.openxmlformats.org/officeDocument/2006/math">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e>
                    </m:d>
                    <m:r>
                      <a:rPr lang="en-US" b="0" i="1"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200,0</m:t>
                    </m:r>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50,0</m:t>
                    </m:r>
                    <m:r>
                      <a:rPr lang="en-US" i="1" dirty="0" smtClean="0">
                        <a:solidFill>
                          <a:srgbClr val="FF0000"/>
                        </a:solidFill>
                        <a:latin typeface="Cambria Math" panose="02040503050406030204" pitchFamily="18" charset="0"/>
                      </a:rPr>
                      <m:t>)</m:t>
                    </m:r>
                  </m:oMath>
                </a14:m>
                <a:r>
                  <a:rPr lang="en-US" dirty="0">
                    <a:solidFill>
                      <a:srgbClr val="FF0000"/>
                    </a:solidFill>
                  </a:rPr>
                  <a:t> feasible</a:t>
                </a:r>
              </a:p>
              <a:p>
                <a:r>
                  <a:rPr lang="en-US" dirty="0">
                    <a:solidFill>
                      <a:srgbClr val="FF0000"/>
                    </a:solidFill>
                  </a:rPr>
                  <a:t>Corresponds to vertex D in x-y space</a:t>
                </a:r>
              </a:p>
            </p:txBody>
          </p:sp>
        </mc:Choice>
        <mc:Fallback xmlns="">
          <p:sp>
            <p:nvSpPr>
              <p:cNvPr id="34" name="TextBox 33"/>
              <p:cNvSpPr txBox="1">
                <a:spLocks noRot="1" noChangeAspect="1" noMove="1" noResize="1" noEditPoints="1" noAdjustHandles="1" noChangeArrowheads="1" noChangeShapeType="1" noTextEdit="1"/>
              </p:cNvSpPr>
              <p:nvPr/>
            </p:nvSpPr>
            <p:spPr>
              <a:xfrm>
                <a:off x="4011087" y="4034251"/>
                <a:ext cx="4036702" cy="646331"/>
              </a:xfrm>
              <a:prstGeom prst="rect">
                <a:avLst/>
              </a:prstGeom>
              <a:blipFill rotWithShape="0">
                <a:blip r:embed="rId10"/>
                <a:stretch>
                  <a:fillRect l="-1360"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011087" y="3091509"/>
                <a:ext cx="2498568" cy="923330"/>
              </a:xfrm>
              <a:prstGeom prst="rect">
                <a:avLst/>
              </a:prstGeom>
              <a:noFill/>
              <a:ln>
                <a:solidFill>
                  <a:schemeClr val="accent1"/>
                </a:solidFill>
              </a:ln>
            </p:spPr>
            <p:txBody>
              <a:bodyPr wrap="none" lIns="0" tIns="0" rIns="0" bIns="0" rtlCol="0">
                <a:spAutoFit/>
              </a:bodyPr>
              <a:lstStyle>
                <a:defPPr>
                  <a:defRPr lang="en-US"/>
                </a:defPPr>
                <a:lvl1pP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0.2</m:t>
                      </m:r>
                      <m:r>
                        <a:rPr lang="en-US" smtClean="0">
                          <a:latin typeface="Cambria Math" panose="02040503050406030204" pitchFamily="18" charset="0"/>
                        </a:rPr>
                        <m:t>𝑥</m:t>
                      </m:r>
                      <m:r>
                        <a:rPr lang="en-US" smtClean="0">
                          <a:latin typeface="Cambria Math" panose="02040503050406030204" pitchFamily="18" charset="0"/>
                        </a:rPr>
                        <m:t>+0.5</m:t>
                      </m:r>
                      <m:r>
                        <a:rPr lang="en-US" smtClean="0">
                          <a:latin typeface="Cambria Math" panose="02040503050406030204" pitchFamily="18" charset="0"/>
                        </a:rPr>
                        <m:t>𝑦</m:t>
                      </m:r>
                      <m:r>
                        <a:rPr lang="en-US"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1</m:t>
                          </m:r>
                        </m:sub>
                      </m:sSub>
                      <m:r>
                        <a:rPr lang="en-US">
                          <a:latin typeface="Cambria Math" panose="02040503050406030204" pitchFamily="18" charset="0"/>
                        </a:rPr>
                        <m:t>=90</m:t>
                      </m:r>
                    </m:oMath>
                    <m:oMath xmlns:m="http://schemas.openxmlformats.org/officeDocument/2006/math">
                      <m:r>
                        <a:rPr lang="en-US">
                          <a:latin typeface="Cambria Math" panose="02040503050406030204" pitchFamily="18" charset="0"/>
                        </a:rPr>
                        <m:t>4</m:t>
                      </m:r>
                      <m:r>
                        <a:rPr lang="en-US">
                          <a:latin typeface="Cambria Math" panose="02040503050406030204" pitchFamily="18" charset="0"/>
                        </a:rPr>
                        <m:t>𝑥</m:t>
                      </m:r>
                      <m:r>
                        <a:rPr lang="en-US">
                          <a:latin typeface="Cambria Math" panose="02040503050406030204" pitchFamily="18" charset="0"/>
                        </a:rPr>
                        <m:t>+2</m:t>
                      </m:r>
                      <m:r>
                        <a:rPr lang="en-US">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2</m:t>
                          </m:r>
                        </m:sub>
                      </m:sSub>
                      <m:r>
                        <a:rPr lang="en-US">
                          <a:latin typeface="Cambria Math" panose="02040503050406030204" pitchFamily="18" charset="0"/>
                        </a:rPr>
                        <m:t>=800</m:t>
                      </m:r>
                    </m:oMath>
                    <m:oMath xmlns:m="http://schemas.openxmlformats.org/officeDocument/2006/math">
                      <m:r>
                        <a:rPr lang="en-US" b="0" i="1" smtClean="0">
                          <a:latin typeface="Cambria Math" panose="02040503050406030204" pitchFamily="18" charset="0"/>
                        </a:rPr>
                        <m:t>𝑦</m:t>
                      </m:r>
                      <m:r>
                        <a:rPr lang="en-US">
                          <a:latin typeface="Cambria Math" panose="02040503050406030204" pitchFamily="18" charset="0"/>
                        </a:rPr>
                        <m:t>=0,</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b="0" i="1" smtClean="0">
                              <a:latin typeface="Cambria Math" panose="02040503050406030204" pitchFamily="18" charset="0"/>
                            </a:rPr>
                            <m:t>2</m:t>
                          </m:r>
                        </m:sub>
                      </m:sSub>
                      <m:r>
                        <a:rPr lang="en-US">
                          <a:latin typeface="Cambria Math" panose="02040503050406030204" pitchFamily="18" charset="0"/>
                        </a:rPr>
                        <m:t>=0</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4011087" y="3091509"/>
                <a:ext cx="2498568" cy="923330"/>
              </a:xfrm>
              <a:prstGeom prst="rect">
                <a:avLst/>
              </a:prstGeom>
              <a:blipFill rotWithShape="0">
                <a:blip r:embed="rId11"/>
                <a:stretch>
                  <a:fillRect l="-1456" r="-1214" b="-7792"/>
                </a:stretch>
              </a:blipFill>
              <a:ln>
                <a:solidFill>
                  <a:schemeClr val="accent1"/>
                </a:solidFill>
              </a:ln>
            </p:spPr>
            <p:txBody>
              <a:bodyPr/>
              <a:lstStyle/>
              <a:p>
                <a:r>
                  <a:rPr lang="en-US">
                    <a:noFill/>
                  </a:rPr>
                  <a:t> </a:t>
                </a:r>
              </a:p>
            </p:txBody>
          </p:sp>
        </mc:Fallback>
      </mc:AlternateContent>
      <p:sp>
        <p:nvSpPr>
          <p:cNvPr id="36" name="Left-Right Arrow 35"/>
          <p:cNvSpPr/>
          <p:nvPr/>
        </p:nvSpPr>
        <p:spPr>
          <a:xfrm>
            <a:off x="6529003" y="3456922"/>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p:cNvSpPr txBox="1"/>
              <p:nvPr/>
            </p:nvSpPr>
            <p:spPr>
              <a:xfrm>
                <a:off x="7087070" y="3149112"/>
                <a:ext cx="1894045" cy="61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i="1">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=800</m:t>
                      </m:r>
                    </m:oMath>
                  </m:oMathPara>
                </a14:m>
                <a:r>
                  <a:rPr lang="en-US" sz="2000" b="0" dirty="0"/>
                  <a:t/>
                </a:r>
                <a:br>
                  <a:rPr lang="en-US" sz="2000" b="0" dirty="0"/>
                </a:br>
                <a:endParaRPr lang="en-US" sz="2000" b="0" dirty="0"/>
              </a:p>
            </p:txBody>
          </p:sp>
        </mc:Choice>
        <mc:Fallback xmlns="">
          <p:sp>
            <p:nvSpPr>
              <p:cNvPr id="37" name="TextBox 36"/>
              <p:cNvSpPr txBox="1">
                <a:spLocks noRot="1" noChangeAspect="1" noMove="1" noResize="1" noEditPoints="1" noAdjustHandles="1" noChangeArrowheads="1" noChangeShapeType="1" noTextEdit="1"/>
              </p:cNvSpPr>
              <p:nvPr/>
            </p:nvSpPr>
            <p:spPr>
              <a:xfrm>
                <a:off x="7087070" y="3149112"/>
                <a:ext cx="1894045" cy="615618"/>
              </a:xfrm>
              <a:prstGeom prst="rect">
                <a:avLst/>
              </a:prstGeom>
              <a:blipFill rotWithShape="0">
                <a:blip r:embed="rId12"/>
                <a:stretch>
                  <a:fillRect b="-2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11087" y="5756980"/>
                <a:ext cx="4480534" cy="369332"/>
              </a:xfrm>
              <a:prstGeom prst="rect">
                <a:avLst/>
              </a:prstGeom>
              <a:noFill/>
            </p:spPr>
            <p:txBody>
              <a:bodyPr wrap="square" rtlCol="0">
                <a:spAutoFit/>
              </a:bodyPr>
              <a:lstStyle/>
              <a:p>
                <a14:m>
                  <m:oMath xmlns:m="http://schemas.openxmlformats.org/officeDocument/2006/math">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e>
                    </m:d>
                    <m:r>
                      <a:rPr lang="en-US" b="0" i="1"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450,0</m:t>
                    </m:r>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0,−1000</m:t>
                    </m:r>
                    <m:r>
                      <a:rPr lang="en-US" i="1" dirty="0" smtClean="0">
                        <a:solidFill>
                          <a:srgbClr val="FF0000"/>
                        </a:solidFill>
                        <a:latin typeface="Cambria Math" panose="02040503050406030204" pitchFamily="18" charset="0"/>
                      </a:rPr>
                      <m:t>)</m:t>
                    </m:r>
                  </m:oMath>
                </a14:m>
                <a:r>
                  <a:rPr lang="en-US" dirty="0">
                    <a:solidFill>
                      <a:srgbClr val="FF0000"/>
                    </a:solidFill>
                  </a:rPr>
                  <a:t> infeasible</a:t>
                </a:r>
              </a:p>
            </p:txBody>
          </p:sp>
        </mc:Choice>
        <mc:Fallback xmlns="">
          <p:sp>
            <p:nvSpPr>
              <p:cNvPr id="39" name="TextBox 38"/>
              <p:cNvSpPr txBox="1">
                <a:spLocks noRot="1" noChangeAspect="1" noMove="1" noResize="1" noEditPoints="1" noAdjustHandles="1" noChangeArrowheads="1" noChangeShapeType="1" noTextEdit="1"/>
              </p:cNvSpPr>
              <p:nvPr/>
            </p:nvSpPr>
            <p:spPr>
              <a:xfrm>
                <a:off x="4011087" y="5756980"/>
                <a:ext cx="4480534" cy="369332"/>
              </a:xfrm>
              <a:prstGeom prst="rect">
                <a:avLst/>
              </a:prstGeom>
              <a:blipFill rotWithShape="0">
                <a:blip r:embed="rId1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450760" y="5112780"/>
                <a:ext cx="1704762"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2450760" y="5112780"/>
                <a:ext cx="1704762" cy="369332"/>
              </a:xfrm>
              <a:prstGeom prst="rect">
                <a:avLst/>
              </a:prstGeom>
              <a:blipFill rotWithShape="0">
                <a:blip r:embed="rId14"/>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038852" y="4857690"/>
                <a:ext cx="2498568" cy="923330"/>
              </a:xfrm>
              <a:prstGeom prst="rect">
                <a:avLst/>
              </a:prstGeom>
              <a:noFill/>
              <a:ln>
                <a:solidFill>
                  <a:schemeClr val="accent1"/>
                </a:solidFill>
              </a:ln>
            </p:spPr>
            <p:txBody>
              <a:bodyPr wrap="none" lIns="0" tIns="0" rIns="0" bIns="0" rtlCol="0">
                <a:spAutoFit/>
              </a:bodyPr>
              <a:lstStyle>
                <a:defPPr>
                  <a:defRPr lang="en-US"/>
                </a:defPPr>
                <a:lvl1pP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0.2</m:t>
                      </m:r>
                      <m:r>
                        <a:rPr lang="en-US">
                          <a:latin typeface="Cambria Math" panose="02040503050406030204" pitchFamily="18" charset="0"/>
                        </a:rPr>
                        <m:t>𝑥</m:t>
                      </m:r>
                      <m:r>
                        <a:rPr lang="en-US">
                          <a:latin typeface="Cambria Math" panose="02040503050406030204" pitchFamily="18" charset="0"/>
                        </a:rPr>
                        <m:t>+0.5</m:t>
                      </m:r>
                      <m:r>
                        <a:rPr lang="en-US">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1</m:t>
                          </m:r>
                        </m:sub>
                      </m:sSub>
                      <m:r>
                        <a:rPr lang="en-US">
                          <a:latin typeface="Cambria Math" panose="02040503050406030204" pitchFamily="18" charset="0"/>
                        </a:rPr>
                        <m:t>=90</m:t>
                      </m:r>
                    </m:oMath>
                    <m:oMath xmlns:m="http://schemas.openxmlformats.org/officeDocument/2006/math">
                      <m:r>
                        <a:rPr lang="en-US">
                          <a:latin typeface="Cambria Math" panose="02040503050406030204" pitchFamily="18" charset="0"/>
                        </a:rPr>
                        <m:t>4</m:t>
                      </m:r>
                      <m:r>
                        <a:rPr lang="en-US">
                          <a:latin typeface="Cambria Math" panose="02040503050406030204" pitchFamily="18" charset="0"/>
                        </a:rPr>
                        <m:t>𝑥</m:t>
                      </m:r>
                      <m:r>
                        <a:rPr lang="en-US">
                          <a:latin typeface="Cambria Math" panose="02040503050406030204" pitchFamily="18" charset="0"/>
                        </a:rPr>
                        <m:t>+2</m:t>
                      </m:r>
                      <m:r>
                        <a:rPr lang="en-US">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2</m:t>
                          </m:r>
                        </m:sub>
                      </m:sSub>
                      <m:r>
                        <a:rPr lang="en-US">
                          <a:latin typeface="Cambria Math" panose="02040503050406030204" pitchFamily="18" charset="0"/>
                        </a:rPr>
                        <m:t>=800</m:t>
                      </m:r>
                    </m:oMath>
                    <m:oMath xmlns:m="http://schemas.openxmlformats.org/officeDocument/2006/math">
                      <m:r>
                        <a:rPr lang="en-US">
                          <a:latin typeface="Cambria Math" panose="02040503050406030204" pitchFamily="18" charset="0"/>
                        </a:rPr>
                        <m:t>𝑦</m:t>
                      </m:r>
                      <m:r>
                        <a:rPr lang="en-US">
                          <a:latin typeface="Cambria Math" panose="02040503050406030204" pitchFamily="18" charset="0"/>
                        </a:rPr>
                        <m:t>=0,</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1</m:t>
                          </m:r>
                        </m:sub>
                      </m:sSub>
                      <m:r>
                        <a:rPr lang="en-US">
                          <a:latin typeface="Cambria Math" panose="02040503050406030204" pitchFamily="18" charset="0"/>
                        </a:rPr>
                        <m:t>=0</m:t>
                      </m:r>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4038852" y="4857690"/>
                <a:ext cx="2498568" cy="923330"/>
              </a:xfrm>
              <a:prstGeom prst="rect">
                <a:avLst/>
              </a:prstGeom>
              <a:blipFill rotWithShape="0">
                <a:blip r:embed="rId15"/>
                <a:stretch>
                  <a:fillRect l="-1460" r="-1460" b="-84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954470" y="4915293"/>
                <a:ext cx="2026645" cy="61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0.2</m:t>
                      </m:r>
                      <m:r>
                        <a:rPr lang="en-US" sz="2000" i="1">
                          <a:latin typeface="Cambria Math" panose="02040503050406030204" pitchFamily="18" charset="0"/>
                        </a:rPr>
                        <m:t>𝑥</m:t>
                      </m:r>
                      <m:r>
                        <a:rPr lang="en-US" sz="2000" i="1">
                          <a:latin typeface="Cambria Math" panose="02040503050406030204" pitchFamily="18" charset="0"/>
                        </a:rPr>
                        <m:t>=90</m:t>
                      </m:r>
                    </m:oMath>
                    <m:oMath xmlns:m="http://schemas.openxmlformats.org/officeDocument/2006/math">
                      <m:r>
                        <a:rPr lang="en-US" sz="2000" i="1">
                          <a:latin typeface="Cambria Math" panose="02040503050406030204" pitchFamily="18" charset="0"/>
                        </a:rPr>
                        <m:t>4</m:t>
                      </m:r>
                      <m:r>
                        <a:rPr lang="en-US" sz="2000" i="1">
                          <a:latin typeface="Cambria Math" panose="02040503050406030204" pitchFamily="18" charset="0"/>
                        </a:rPr>
                        <m:t>𝑥</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2</m:t>
                          </m:r>
                        </m:sub>
                      </m:sSub>
                      <m:r>
                        <a:rPr lang="en-US" sz="2000" b="0" i="1" smtClean="0">
                          <a:latin typeface="Cambria Math" panose="02040503050406030204" pitchFamily="18" charset="0"/>
                        </a:rPr>
                        <m:t>=800</m:t>
                      </m:r>
                    </m:oMath>
                  </m:oMathPara>
                </a14:m>
                <a:r>
                  <a:rPr lang="en-US" sz="2000" b="0" dirty="0"/>
                  <a:t/>
                </a:r>
                <a:br>
                  <a:rPr lang="en-US" sz="2000" b="0" dirty="0"/>
                </a:br>
                <a:endParaRPr lang="en-US" sz="2000" b="0" dirty="0"/>
              </a:p>
            </p:txBody>
          </p:sp>
        </mc:Choice>
        <mc:Fallback xmlns="">
          <p:sp>
            <p:nvSpPr>
              <p:cNvPr id="46" name="TextBox 45"/>
              <p:cNvSpPr txBox="1">
                <a:spLocks noRot="1" noChangeAspect="1" noMove="1" noResize="1" noEditPoints="1" noAdjustHandles="1" noChangeArrowheads="1" noChangeShapeType="1" noTextEdit="1"/>
              </p:cNvSpPr>
              <p:nvPr/>
            </p:nvSpPr>
            <p:spPr>
              <a:xfrm>
                <a:off x="6954470" y="4915293"/>
                <a:ext cx="2026645" cy="615618"/>
              </a:xfrm>
              <a:prstGeom prst="rect">
                <a:avLst/>
              </a:prstGeom>
              <a:blipFill rotWithShape="0">
                <a:blip r:embed="rId16"/>
                <a:stretch>
                  <a:fillRect b="-8911"/>
                </a:stretch>
              </a:blipFill>
            </p:spPr>
            <p:txBody>
              <a:bodyPr/>
              <a:lstStyle/>
              <a:p>
                <a:r>
                  <a:rPr lang="en-US">
                    <a:noFill/>
                  </a:rPr>
                  <a:t> </a:t>
                </a:r>
              </a:p>
            </p:txBody>
          </p:sp>
        </mc:Fallback>
      </mc:AlternateContent>
      <p:sp>
        <p:nvSpPr>
          <p:cNvPr id="47" name="Left-Right Arrow 46"/>
          <p:cNvSpPr/>
          <p:nvPr/>
        </p:nvSpPr>
        <p:spPr>
          <a:xfrm>
            <a:off x="6560041" y="5200368"/>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46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29</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90713" y="1605506"/>
                <a:ext cx="3058466" cy="16660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190713" y="1605506"/>
                <a:ext cx="3058466" cy="1666034"/>
              </a:xfrm>
              <a:prstGeom prst="rect">
                <a:avLst/>
              </a:prstGeom>
              <a:blipFill rotWithShape="0">
                <a:blip r:embed="rId2"/>
                <a:stretch>
                  <a:fillRect l="-4980" r="-598" b="-4015"/>
                </a:stretch>
              </a:blipFill>
            </p:spPr>
            <p:txBody>
              <a:bodyPr/>
              <a:lstStyle/>
              <a:p>
                <a:r>
                  <a:rPr lang="en-US">
                    <a:noFill/>
                  </a:rPr>
                  <a:t> </a:t>
                </a:r>
              </a:p>
            </p:txBody>
          </p:sp>
        </mc:Fallback>
      </mc:AlternateContent>
      <p:pic>
        <p:nvPicPr>
          <p:cNvPr id="27" name="Picture 2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793400" y="3611648"/>
            <a:ext cx="2237938" cy="2784610"/>
          </a:xfrm>
          <a:prstGeom prst="rect">
            <a:avLst/>
          </a:prstGeom>
        </p:spPr>
      </p:pic>
      <p:sp>
        <p:nvSpPr>
          <p:cNvPr id="22" name="Freeform 21"/>
          <p:cNvSpPr/>
          <p:nvPr/>
        </p:nvSpPr>
        <p:spPr>
          <a:xfrm>
            <a:off x="1020116" y="5134844"/>
            <a:ext cx="582863" cy="572168"/>
          </a:xfrm>
          <a:custGeom>
            <a:avLst/>
            <a:gdLst>
              <a:gd name="connsiteX0" fmla="*/ 0 w 582863"/>
              <a:gd name="connsiteY0" fmla="*/ 0 h 572168"/>
              <a:gd name="connsiteX1" fmla="*/ 401053 w 582863"/>
              <a:gd name="connsiteY1" fmla="*/ 171116 h 572168"/>
              <a:gd name="connsiteX2" fmla="*/ 582863 w 582863"/>
              <a:gd name="connsiteY2" fmla="*/ 550779 h 572168"/>
              <a:gd name="connsiteX3" fmla="*/ 21389 w 582863"/>
              <a:gd name="connsiteY3" fmla="*/ 572168 h 572168"/>
              <a:gd name="connsiteX4" fmla="*/ 0 w 582863"/>
              <a:gd name="connsiteY4" fmla="*/ 0 h 57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63" h="572168">
                <a:moveTo>
                  <a:pt x="0" y="0"/>
                </a:moveTo>
                <a:lnTo>
                  <a:pt x="401053" y="171116"/>
                </a:lnTo>
                <a:lnTo>
                  <a:pt x="582863" y="550779"/>
                </a:lnTo>
                <a:lnTo>
                  <a:pt x="21389" y="57216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Rectangle 28"/>
              <p:cNvSpPr/>
              <p:nvPr/>
            </p:nvSpPr>
            <p:spPr>
              <a:xfrm>
                <a:off x="2460535" y="1695955"/>
                <a:ext cx="170816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2460535" y="1695955"/>
                <a:ext cx="1708160" cy="369332"/>
              </a:xfrm>
              <a:prstGeom prst="rect">
                <a:avLst/>
              </a:prstGeom>
              <a:blipFill rotWithShape="0">
                <a:blip r:embed="rId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11087" y="2316925"/>
                <a:ext cx="4480534" cy="369332"/>
              </a:xfrm>
              <a:prstGeom prst="rect">
                <a:avLst/>
              </a:prstGeom>
              <a:noFill/>
            </p:spPr>
            <p:txBody>
              <a:bodyPr wrap="square" rtlCol="0">
                <a:spAutoFit/>
              </a:bodyPr>
              <a:lstStyle/>
              <a:p>
                <a14:m>
                  <m:oMath xmlns:m="http://schemas.openxmlformats.org/officeDocument/2006/math">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r>
                              <a:rPr lang="en-US" i="1">
                                <a:solidFill>
                                  <a:srgbClr val="FF0000"/>
                                </a:solidFill>
                                <a:latin typeface="Cambria Math" panose="02040503050406030204" pitchFamily="18" charset="0"/>
                              </a:rPr>
                              <m:t>2</m:t>
                            </m:r>
                          </m:sub>
                        </m:sSub>
                      </m:e>
                    </m:d>
                    <m:r>
                      <a:rPr lang="en-US" i="1">
                        <a:solidFill>
                          <a:srgbClr val="FF0000"/>
                        </a:solidFill>
                        <a:latin typeface="Cambria Math" panose="02040503050406030204" pitchFamily="18" charset="0"/>
                      </a:rPr>
                      <m:t>=(0,400,−110, 0)</m:t>
                    </m:r>
                  </m:oMath>
                </a14:m>
                <a:r>
                  <a:rPr lang="en-US" dirty="0">
                    <a:solidFill>
                      <a:srgbClr val="FF0000"/>
                    </a:solidFill>
                  </a:rPr>
                  <a:t> infeasible</a:t>
                </a:r>
              </a:p>
            </p:txBody>
          </p:sp>
        </mc:Choice>
        <mc:Fallback xmlns="">
          <p:sp>
            <p:nvSpPr>
              <p:cNvPr id="32" name="TextBox 31"/>
              <p:cNvSpPr txBox="1">
                <a:spLocks noRot="1" noChangeAspect="1" noMove="1" noResize="1" noEditPoints="1" noAdjustHandles="1" noChangeArrowheads="1" noChangeShapeType="1" noTextEdit="1"/>
              </p:cNvSpPr>
              <p:nvPr/>
            </p:nvSpPr>
            <p:spPr>
              <a:xfrm>
                <a:off x="4011087" y="2316925"/>
                <a:ext cx="4480534" cy="369332"/>
              </a:xfrm>
              <a:prstGeom prst="rect">
                <a:avLst/>
              </a:prstGeom>
              <a:blipFill rotWithShape="0">
                <a:blip r:embed="rId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417315" y="3388254"/>
                <a:ext cx="1704762"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2417315" y="3388254"/>
                <a:ext cx="1704762" cy="369332"/>
              </a:xfrm>
              <a:prstGeom prst="rect">
                <a:avLst/>
              </a:prstGeom>
              <a:blipFill rotWithShape="0">
                <a:blip r:embed="rId7"/>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11087" y="4034251"/>
                <a:ext cx="4550050" cy="646331"/>
              </a:xfrm>
              <a:prstGeom prst="rect">
                <a:avLst/>
              </a:prstGeom>
              <a:noFill/>
            </p:spPr>
            <p:txBody>
              <a:bodyPr wrap="square" rtlCol="0">
                <a:spAutoFit/>
              </a:bodyPr>
              <a:lstStyle/>
              <a:p>
                <a14:m>
                  <m:oMath xmlns:m="http://schemas.openxmlformats.org/officeDocument/2006/math">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r>
                              <a:rPr lang="en-US" i="1">
                                <a:solidFill>
                                  <a:srgbClr val="FF0000"/>
                                </a:solidFill>
                                <a:latin typeface="Cambria Math" panose="02040503050406030204" pitchFamily="18" charset="0"/>
                              </a:rPr>
                              <m:t>2</m:t>
                            </m:r>
                          </m:sub>
                        </m:sSub>
                      </m:e>
                    </m:d>
                    <m:r>
                      <a:rPr lang="en-US" i="1">
                        <a:solidFill>
                          <a:srgbClr val="FF0000"/>
                        </a:solidFill>
                        <a:latin typeface="Cambria Math" panose="02040503050406030204" pitchFamily="18" charset="0"/>
                      </a:rPr>
                      <m:t>=(0,180,0,440)</m:t>
                    </m:r>
                  </m:oMath>
                </a14:m>
                <a:r>
                  <a:rPr lang="en-US" dirty="0">
                    <a:solidFill>
                      <a:srgbClr val="FF0000"/>
                    </a:solidFill>
                  </a:rPr>
                  <a:t> feasible</a:t>
                </a:r>
              </a:p>
              <a:p>
                <a:r>
                  <a:rPr lang="en-US" dirty="0">
                    <a:solidFill>
                      <a:srgbClr val="FF0000"/>
                    </a:solidFill>
                  </a:rPr>
                  <a:t>Corresponds to vertex A in x-y space</a:t>
                </a:r>
              </a:p>
            </p:txBody>
          </p:sp>
        </mc:Choice>
        <mc:Fallback xmlns="">
          <p:sp>
            <p:nvSpPr>
              <p:cNvPr id="34" name="TextBox 33"/>
              <p:cNvSpPr txBox="1">
                <a:spLocks noRot="1" noChangeAspect="1" noMove="1" noResize="1" noEditPoints="1" noAdjustHandles="1" noChangeArrowheads="1" noChangeShapeType="1" noTextEdit="1"/>
              </p:cNvSpPr>
              <p:nvPr/>
            </p:nvSpPr>
            <p:spPr>
              <a:xfrm>
                <a:off x="4011087" y="4034251"/>
                <a:ext cx="4550050" cy="646331"/>
              </a:xfrm>
              <a:prstGeom prst="rect">
                <a:avLst/>
              </a:prstGeom>
              <a:blipFill rotWithShape="0">
                <a:blip r:embed="rId8"/>
                <a:stretch>
                  <a:fillRect l="-1206"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37157" y="5114428"/>
                <a:ext cx="1783437"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2337157" y="5114428"/>
                <a:ext cx="1783437" cy="369332"/>
              </a:xfrm>
              <a:prstGeom prst="rect">
                <a:avLst/>
              </a:prstGeom>
              <a:blipFill rotWithShape="0">
                <a:blip r:embed="rId9"/>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38852" y="1440750"/>
                <a:ext cx="2498568" cy="923330"/>
              </a:xfrm>
              <a:prstGeom prst="rect">
                <a:avLst/>
              </a:prstGeom>
              <a:noFill/>
              <a:ln>
                <a:solidFill>
                  <a:schemeClr val="accent1"/>
                </a:solidFill>
              </a:ln>
            </p:spPr>
            <p:txBody>
              <a:bodyPr wrap="none" lIns="0" tIns="0" rIns="0" bIns="0" rtlCol="0">
                <a:spAutoFit/>
              </a:bodyPr>
              <a:lstStyle>
                <a:defPPr>
                  <a:defRPr lang="en-US"/>
                </a:defPPr>
                <a:lvl1pP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0.2</m:t>
                      </m:r>
                      <m:r>
                        <a:rPr lang="en-US">
                          <a:latin typeface="Cambria Math" panose="02040503050406030204" pitchFamily="18" charset="0"/>
                        </a:rPr>
                        <m:t>𝑥</m:t>
                      </m:r>
                      <m:r>
                        <a:rPr lang="en-US">
                          <a:latin typeface="Cambria Math" panose="02040503050406030204" pitchFamily="18" charset="0"/>
                        </a:rPr>
                        <m:t>+0.5</m:t>
                      </m:r>
                      <m:r>
                        <a:rPr lang="en-US">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1</m:t>
                          </m:r>
                        </m:sub>
                      </m:sSub>
                      <m:r>
                        <a:rPr lang="en-US">
                          <a:latin typeface="Cambria Math" panose="02040503050406030204" pitchFamily="18" charset="0"/>
                        </a:rPr>
                        <m:t>=90</m:t>
                      </m:r>
                    </m:oMath>
                    <m:oMath xmlns:m="http://schemas.openxmlformats.org/officeDocument/2006/math">
                      <m:r>
                        <a:rPr lang="en-US">
                          <a:latin typeface="Cambria Math" panose="02040503050406030204" pitchFamily="18" charset="0"/>
                        </a:rPr>
                        <m:t>4</m:t>
                      </m:r>
                      <m:r>
                        <a:rPr lang="en-US">
                          <a:latin typeface="Cambria Math" panose="02040503050406030204" pitchFamily="18" charset="0"/>
                        </a:rPr>
                        <m:t>𝑥</m:t>
                      </m:r>
                      <m:r>
                        <a:rPr lang="en-US">
                          <a:latin typeface="Cambria Math" panose="02040503050406030204" pitchFamily="18" charset="0"/>
                        </a:rPr>
                        <m:t>+2</m:t>
                      </m:r>
                      <m:r>
                        <a:rPr lang="en-US">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2</m:t>
                          </m:r>
                        </m:sub>
                      </m:sSub>
                      <m:r>
                        <a:rPr lang="en-US">
                          <a:latin typeface="Cambria Math" panose="02040503050406030204" pitchFamily="18" charset="0"/>
                        </a:rPr>
                        <m:t>=800</m:t>
                      </m:r>
                    </m:oMath>
                    <m:oMath xmlns:m="http://schemas.openxmlformats.org/officeDocument/2006/math">
                      <m:r>
                        <a:rPr lang="en-US">
                          <a:latin typeface="Cambria Math" panose="02040503050406030204" pitchFamily="18" charset="0"/>
                        </a:rPr>
                        <m:t>𝑥</m:t>
                      </m:r>
                      <m:r>
                        <a:rPr lang="en-US">
                          <a:latin typeface="Cambria Math" panose="02040503050406030204" pitchFamily="18" charset="0"/>
                        </a:rPr>
                        <m:t>=0,</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2</m:t>
                          </m:r>
                        </m:sub>
                      </m:sSub>
                      <m:r>
                        <a:rPr lang="en-US">
                          <a:latin typeface="Cambria Math" panose="02040503050406030204" pitchFamily="18" charset="0"/>
                        </a:rPr>
                        <m:t>=0</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038852" y="1440750"/>
                <a:ext cx="2498568" cy="923330"/>
              </a:xfrm>
              <a:prstGeom prst="rect">
                <a:avLst/>
              </a:prstGeom>
              <a:blipFill rotWithShape="0">
                <a:blip r:embed="rId10"/>
                <a:stretch>
                  <a:fillRect l="-1460" r="-1460" b="-5195"/>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114835" y="1498353"/>
                <a:ext cx="1774268" cy="61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𝑦</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1</m:t>
                          </m:r>
                        </m:sub>
                      </m:sSub>
                      <m:r>
                        <a:rPr lang="en-US" sz="2000" i="1">
                          <a:latin typeface="Cambria Math" panose="02040503050406030204" pitchFamily="18" charset="0"/>
                        </a:rPr>
                        <m:t>=90</m:t>
                      </m:r>
                    </m:oMath>
                    <m:oMath xmlns:m="http://schemas.openxmlformats.org/officeDocument/2006/math">
                      <m:r>
                        <a:rPr lang="en-US" sz="2000" i="1">
                          <a:latin typeface="Cambria Math" panose="02040503050406030204" pitchFamily="18" charset="0"/>
                        </a:rPr>
                        <m:t>2</m:t>
                      </m:r>
                      <m:r>
                        <a:rPr lang="en-US" sz="2000" i="1">
                          <a:latin typeface="Cambria Math" panose="02040503050406030204" pitchFamily="18" charset="0"/>
                        </a:rPr>
                        <m:t>𝑦</m:t>
                      </m:r>
                      <m:r>
                        <a:rPr lang="en-US" sz="2000" b="0" i="1" smtClean="0">
                          <a:latin typeface="Cambria Math" panose="02040503050406030204" pitchFamily="18" charset="0"/>
                        </a:rPr>
                        <m:t>=800</m:t>
                      </m:r>
                    </m:oMath>
                  </m:oMathPara>
                </a14:m>
                <a:r>
                  <a:rPr lang="en-US" sz="2000" b="0" dirty="0"/>
                  <a:t/>
                </a:r>
                <a:br>
                  <a:rPr lang="en-US" sz="2000" b="0" dirty="0"/>
                </a:br>
                <a:endParaRPr lang="en-US" sz="2000" b="0" dirty="0"/>
              </a:p>
            </p:txBody>
          </p:sp>
        </mc:Choice>
        <mc:Fallback xmlns="">
          <p:sp>
            <p:nvSpPr>
              <p:cNvPr id="26" name="TextBox 25"/>
              <p:cNvSpPr txBox="1">
                <a:spLocks noRot="1" noChangeAspect="1" noMove="1" noResize="1" noEditPoints="1" noAdjustHandles="1" noChangeArrowheads="1" noChangeShapeType="1" noTextEdit="1"/>
              </p:cNvSpPr>
              <p:nvPr/>
            </p:nvSpPr>
            <p:spPr>
              <a:xfrm>
                <a:off x="7114835" y="1498353"/>
                <a:ext cx="1774268" cy="615618"/>
              </a:xfrm>
              <a:prstGeom prst="rect">
                <a:avLst/>
              </a:prstGeom>
              <a:blipFill rotWithShape="0">
                <a:blip r:embed="rId11"/>
                <a:stretch>
                  <a:fillRect l="-2405" r="-687" b="-16832"/>
                </a:stretch>
              </a:blipFill>
            </p:spPr>
            <p:txBody>
              <a:bodyPr/>
              <a:lstStyle/>
              <a:p>
                <a:r>
                  <a:rPr lang="en-US">
                    <a:noFill/>
                  </a:rPr>
                  <a:t> </a:t>
                </a:r>
              </a:p>
            </p:txBody>
          </p:sp>
        </mc:Fallback>
      </mc:AlternateContent>
      <p:sp>
        <p:nvSpPr>
          <p:cNvPr id="28" name="Left-Right Arrow 27"/>
          <p:cNvSpPr/>
          <p:nvPr/>
        </p:nvSpPr>
        <p:spPr>
          <a:xfrm>
            <a:off x="6560041" y="1827651"/>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4038852" y="3024064"/>
                <a:ext cx="2498568" cy="923330"/>
              </a:xfrm>
              <a:prstGeom prst="rect">
                <a:avLst/>
              </a:prstGeom>
              <a:noFill/>
              <a:ln>
                <a:solidFill>
                  <a:schemeClr val="accent1"/>
                </a:solidFill>
              </a:ln>
            </p:spPr>
            <p:txBody>
              <a:bodyPr wrap="none" lIns="0" tIns="0" rIns="0" bIns="0" rtlCol="0">
                <a:spAutoFit/>
              </a:bodyPr>
              <a:lstStyle>
                <a:defPPr>
                  <a:defRPr lang="en-US"/>
                </a:defPPr>
                <a:lvl1pPr>
                  <a:defRPr sz="20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0.2</m:t>
                      </m:r>
                      <m:r>
                        <a:rPr lang="en-US">
                          <a:latin typeface="Cambria Math" panose="02040503050406030204" pitchFamily="18" charset="0"/>
                        </a:rPr>
                        <m:t>𝑥</m:t>
                      </m:r>
                      <m:r>
                        <a:rPr lang="en-US">
                          <a:latin typeface="Cambria Math" panose="02040503050406030204" pitchFamily="18" charset="0"/>
                        </a:rPr>
                        <m:t>+0.5</m:t>
                      </m:r>
                      <m:r>
                        <a:rPr lang="en-US">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1</m:t>
                          </m:r>
                        </m:sub>
                      </m:sSub>
                      <m:r>
                        <a:rPr lang="en-US">
                          <a:latin typeface="Cambria Math" panose="02040503050406030204" pitchFamily="18" charset="0"/>
                        </a:rPr>
                        <m:t>=90</m:t>
                      </m:r>
                    </m:oMath>
                    <m:oMath xmlns:m="http://schemas.openxmlformats.org/officeDocument/2006/math">
                      <m:r>
                        <a:rPr lang="en-US">
                          <a:latin typeface="Cambria Math" panose="02040503050406030204" pitchFamily="18" charset="0"/>
                        </a:rPr>
                        <m:t>4</m:t>
                      </m:r>
                      <m:r>
                        <a:rPr lang="en-US">
                          <a:latin typeface="Cambria Math" panose="02040503050406030204" pitchFamily="18" charset="0"/>
                        </a:rPr>
                        <m:t>𝑥</m:t>
                      </m:r>
                      <m:r>
                        <a:rPr lang="en-US">
                          <a:latin typeface="Cambria Math" panose="02040503050406030204" pitchFamily="18" charset="0"/>
                        </a:rPr>
                        <m:t>+2</m:t>
                      </m:r>
                      <m:r>
                        <a:rPr lang="en-US">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2</m:t>
                          </m:r>
                        </m:sub>
                      </m:sSub>
                      <m:r>
                        <a:rPr lang="en-US">
                          <a:latin typeface="Cambria Math" panose="02040503050406030204" pitchFamily="18" charset="0"/>
                        </a:rPr>
                        <m:t>=800</m:t>
                      </m:r>
                    </m:oMath>
                    <m:oMath xmlns:m="http://schemas.openxmlformats.org/officeDocument/2006/math">
                      <m:r>
                        <a:rPr lang="en-US">
                          <a:latin typeface="Cambria Math" panose="02040503050406030204" pitchFamily="18" charset="0"/>
                        </a:rPr>
                        <m:t>𝑥</m:t>
                      </m:r>
                      <m:r>
                        <a:rPr lang="en-US">
                          <a:latin typeface="Cambria Math" panose="02040503050406030204" pitchFamily="18" charset="0"/>
                        </a:rPr>
                        <m:t>=0,</m:t>
                      </m:r>
                      <m:sSub>
                        <m:sSubPr>
                          <m:ctrlPr>
                            <a:rPr lang="en-US" i="1">
                              <a:latin typeface="Cambria Math" panose="02040503050406030204" pitchFamily="18" charset="0"/>
                            </a:rPr>
                          </m:ctrlPr>
                        </m:sSubPr>
                        <m:e>
                          <m:r>
                            <a:rPr lang="en-US">
                              <a:latin typeface="Cambria Math" panose="02040503050406030204" pitchFamily="18" charset="0"/>
                            </a:rPr>
                            <m:t>𝑠</m:t>
                          </m:r>
                        </m:e>
                        <m:sub>
                          <m:r>
                            <a:rPr lang="en-US">
                              <a:latin typeface="Cambria Math" panose="02040503050406030204" pitchFamily="18" charset="0"/>
                            </a:rPr>
                            <m:t>1</m:t>
                          </m:r>
                        </m:sub>
                      </m:sSub>
                      <m:r>
                        <a:rPr lang="en-US">
                          <a:latin typeface="Cambria Math" panose="02040503050406030204" pitchFamily="18" charset="0"/>
                        </a:rPr>
                        <m:t>=0</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4038852" y="3024064"/>
                <a:ext cx="2498568" cy="923330"/>
              </a:xfrm>
              <a:prstGeom prst="rect">
                <a:avLst/>
              </a:prstGeom>
              <a:blipFill rotWithShape="0">
                <a:blip r:embed="rId12"/>
                <a:stretch>
                  <a:fillRect l="-1460" r="-1460" b="-4545"/>
                </a:stretch>
              </a:blipFill>
              <a:ln>
                <a:solidFill>
                  <a:schemeClr val="accent1"/>
                </a:solidFill>
              </a:ln>
            </p:spPr>
            <p:txBody>
              <a:bodyPr/>
              <a:lstStyle/>
              <a:p>
                <a:r>
                  <a:rPr lang="en-US">
                    <a:noFill/>
                  </a:rPr>
                  <a:t> </a:t>
                </a:r>
              </a:p>
            </p:txBody>
          </p:sp>
        </mc:Fallback>
      </mc:AlternateContent>
      <p:sp>
        <p:nvSpPr>
          <p:cNvPr id="41" name="Left-Right Arrow 40"/>
          <p:cNvSpPr/>
          <p:nvPr/>
        </p:nvSpPr>
        <p:spPr>
          <a:xfrm>
            <a:off x="6556768" y="3389477"/>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7114835" y="3081667"/>
                <a:ext cx="1705916" cy="61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𝑦</m:t>
                      </m:r>
                      <m:r>
                        <a:rPr lang="en-US" sz="2000" i="1">
                          <a:latin typeface="Cambria Math" panose="02040503050406030204" pitchFamily="18" charset="0"/>
                        </a:rPr>
                        <m:t>=90</m:t>
                      </m:r>
                    </m:oMath>
                    <m:oMath xmlns:m="http://schemas.openxmlformats.org/officeDocument/2006/math">
                      <m:r>
                        <a:rPr lang="en-US" sz="2000" i="1">
                          <a:latin typeface="Cambria Math" panose="02040503050406030204" pitchFamily="18" charset="0"/>
                        </a:rPr>
                        <m:t>2</m:t>
                      </m:r>
                      <m:r>
                        <a:rPr lang="en-US" sz="2000" i="1">
                          <a:latin typeface="Cambria Math" panose="02040503050406030204" pitchFamily="18" charset="0"/>
                        </a:rPr>
                        <m:t>𝑦</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2</m:t>
                          </m:r>
                        </m:sub>
                      </m:sSub>
                      <m:r>
                        <a:rPr lang="en-US" sz="2000" b="0" i="1" smtClean="0">
                          <a:latin typeface="Cambria Math" panose="02040503050406030204" pitchFamily="18" charset="0"/>
                        </a:rPr>
                        <m:t>=800</m:t>
                      </m:r>
                    </m:oMath>
                  </m:oMathPara>
                </a14:m>
                <a:r>
                  <a:rPr lang="en-US" sz="2000" b="0" dirty="0"/>
                  <a:t/>
                </a:r>
                <a:br>
                  <a:rPr lang="en-US" sz="2000" b="0" dirty="0"/>
                </a:br>
                <a:endParaRPr lang="en-US" sz="2000" b="0" dirty="0"/>
              </a:p>
            </p:txBody>
          </p:sp>
        </mc:Choice>
        <mc:Fallback xmlns="">
          <p:sp>
            <p:nvSpPr>
              <p:cNvPr id="42" name="TextBox 41"/>
              <p:cNvSpPr txBox="1">
                <a:spLocks noRot="1" noChangeAspect="1" noMove="1" noResize="1" noEditPoints="1" noAdjustHandles="1" noChangeArrowheads="1" noChangeShapeType="1" noTextEdit="1"/>
              </p:cNvSpPr>
              <p:nvPr/>
            </p:nvSpPr>
            <p:spPr>
              <a:xfrm>
                <a:off x="7114835" y="3081667"/>
                <a:ext cx="1705916" cy="615618"/>
              </a:xfrm>
              <a:prstGeom prst="rect">
                <a:avLst/>
              </a:prstGeom>
              <a:blipFill rotWithShape="0">
                <a:blip r:embed="rId13"/>
                <a:stretch>
                  <a:fillRect l="-3214" r="-1429" b="-16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011087" y="4796484"/>
                <a:ext cx="2498568" cy="923330"/>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oMath>
                  </m:oMathPara>
                </a14:m>
                <a:endParaRPr lang="en-US" sz="2000" b="0" dirty="0"/>
              </a:p>
            </p:txBody>
          </p:sp>
        </mc:Choice>
        <mc:Fallback xmlns="">
          <p:sp>
            <p:nvSpPr>
              <p:cNvPr id="49" name="TextBox 48"/>
              <p:cNvSpPr txBox="1">
                <a:spLocks noRot="1" noChangeAspect="1" noMove="1" noResize="1" noEditPoints="1" noAdjustHandles="1" noChangeArrowheads="1" noChangeShapeType="1" noTextEdit="1"/>
              </p:cNvSpPr>
              <p:nvPr/>
            </p:nvSpPr>
            <p:spPr>
              <a:xfrm>
                <a:off x="4011087" y="4796484"/>
                <a:ext cx="2498568" cy="923330"/>
              </a:xfrm>
              <a:prstGeom prst="rect">
                <a:avLst/>
              </a:prstGeom>
              <a:blipFill rotWithShape="0">
                <a:blip r:embed="rId14"/>
                <a:stretch>
                  <a:fillRect l="-1456" r="-1214" b="-784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087070" y="4854087"/>
                <a:ext cx="1281248" cy="61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Para>
                </a14:m>
                <a:r>
                  <a:rPr lang="en-US" sz="2000" b="0" dirty="0"/>
                  <a:t/>
                </a:r>
                <a:br>
                  <a:rPr lang="en-US" sz="2000" b="0" dirty="0"/>
                </a:br>
                <a:endParaRPr lang="en-US" sz="2000" b="0" dirty="0"/>
              </a:p>
            </p:txBody>
          </p:sp>
        </mc:Choice>
        <mc:Fallback xmlns="">
          <p:sp>
            <p:nvSpPr>
              <p:cNvPr id="50" name="TextBox 49"/>
              <p:cNvSpPr txBox="1">
                <a:spLocks noRot="1" noChangeAspect="1" noMove="1" noResize="1" noEditPoints="1" noAdjustHandles="1" noChangeArrowheads="1" noChangeShapeType="1" noTextEdit="1"/>
              </p:cNvSpPr>
              <p:nvPr/>
            </p:nvSpPr>
            <p:spPr>
              <a:xfrm>
                <a:off x="7087070" y="4854087"/>
                <a:ext cx="1281248" cy="615618"/>
              </a:xfrm>
              <a:prstGeom prst="rect">
                <a:avLst/>
              </a:prstGeom>
              <a:blipFill rotWithShape="0">
                <a:blip r:embed="rId15"/>
                <a:stretch>
                  <a:fillRect b="-8911"/>
                </a:stretch>
              </a:blipFill>
            </p:spPr>
            <p:txBody>
              <a:bodyPr/>
              <a:lstStyle/>
              <a:p>
                <a:r>
                  <a:rPr lang="en-US">
                    <a:noFill/>
                  </a:rPr>
                  <a:t> </a:t>
                </a:r>
              </a:p>
            </p:txBody>
          </p:sp>
        </mc:Fallback>
      </mc:AlternateContent>
      <p:sp>
        <p:nvSpPr>
          <p:cNvPr id="51" name="Left-Right Arrow 50"/>
          <p:cNvSpPr/>
          <p:nvPr/>
        </p:nvSpPr>
        <p:spPr>
          <a:xfrm>
            <a:off x="6545718" y="5136627"/>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p:cNvSpPr txBox="1"/>
              <p:nvPr/>
            </p:nvSpPr>
            <p:spPr>
              <a:xfrm>
                <a:off x="4099391" y="5759988"/>
                <a:ext cx="3999831" cy="646331"/>
              </a:xfrm>
              <a:prstGeom prst="rect">
                <a:avLst/>
              </a:prstGeom>
              <a:noFill/>
            </p:spPr>
            <p:txBody>
              <a:bodyPr wrap="square" rtlCol="0">
                <a:spAutoFit/>
              </a:bodyPr>
              <a:lstStyle/>
              <a:p>
                <a14:m>
                  <m:oMath xmlns:m="http://schemas.openxmlformats.org/officeDocument/2006/math">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e>
                    </m:d>
                    <m:r>
                      <a:rPr lang="en-US" b="0" i="1" smtClean="0">
                        <a:solidFill>
                          <a:srgbClr val="FF0000"/>
                        </a:solidFill>
                        <a:latin typeface="Cambria Math" panose="02040503050406030204" pitchFamily="18" charset="0"/>
                      </a:rPr>
                      <m:t>=(0,0,90,800)</m:t>
                    </m:r>
                  </m:oMath>
                </a14:m>
                <a:r>
                  <a:rPr lang="en-US" dirty="0">
                    <a:solidFill>
                      <a:srgbClr val="FF0000"/>
                    </a:solidFill>
                  </a:rPr>
                  <a:t> feasible</a:t>
                </a:r>
              </a:p>
              <a:p>
                <a:r>
                  <a:rPr lang="en-US" dirty="0">
                    <a:solidFill>
                      <a:srgbClr val="FF0000"/>
                    </a:solidFill>
                  </a:rPr>
                  <a:t>Corresponds to vertex (0,0) in x-y space</a:t>
                </a:r>
              </a:p>
            </p:txBody>
          </p:sp>
        </mc:Choice>
        <mc:Fallback xmlns="">
          <p:sp>
            <p:nvSpPr>
              <p:cNvPr id="52" name="TextBox 51"/>
              <p:cNvSpPr txBox="1">
                <a:spLocks noRot="1" noChangeAspect="1" noMove="1" noResize="1" noEditPoints="1" noAdjustHandles="1" noChangeArrowheads="1" noChangeShapeType="1" noTextEdit="1"/>
              </p:cNvSpPr>
              <p:nvPr/>
            </p:nvSpPr>
            <p:spPr>
              <a:xfrm>
                <a:off x="4099391" y="5759988"/>
                <a:ext cx="3999831" cy="646331"/>
              </a:xfrm>
              <a:prstGeom prst="rect">
                <a:avLst/>
              </a:prstGeom>
              <a:blipFill rotWithShape="0">
                <a:blip r:embed="rId16"/>
                <a:stretch>
                  <a:fillRect l="-1218" t="-5660" r="-761" b="-14151"/>
                </a:stretch>
              </a:blipFill>
            </p:spPr>
            <p:txBody>
              <a:bodyPr/>
              <a:lstStyle/>
              <a:p>
                <a:r>
                  <a:rPr lang="en-US">
                    <a:noFill/>
                  </a:rPr>
                  <a:t> </a:t>
                </a:r>
              </a:p>
            </p:txBody>
          </p:sp>
        </mc:Fallback>
      </mc:AlternateContent>
    </p:spTree>
    <p:extLst>
      <p:ext uri="{BB962C8B-B14F-4D97-AF65-F5344CB8AC3E}">
        <p14:creationId xmlns:p14="http://schemas.microsoft.com/office/powerpoint/2010/main" val="48631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lvl="1"/>
                <a:endParaRPr lang="en-US" dirty="0"/>
              </a:p>
              <a:p>
                <a:pPr lvl="1"/>
                <a:endParaRPr lang="en-US" dirty="0"/>
              </a:p>
              <a:p>
                <a:r>
                  <a:rPr lang="en-US" dirty="0"/>
                  <a:t>Convex optimization</a:t>
                </a:r>
              </a:p>
              <a:p>
                <a:pPr lvl="1"/>
                <a14:m>
                  <m:oMath xmlns:m="http://schemas.openxmlformats.org/officeDocument/2006/math">
                    <m:r>
                      <a:rPr lang="en-US" i="1">
                        <a:latin typeface="Cambria Math" panose="02040503050406030204" pitchFamily="18" charset="0"/>
                      </a:rPr>
                      <m:t>𝑓</m:t>
                    </m:r>
                  </m:oMath>
                </a14:m>
                <a:r>
                  <a:rPr lang="en-US" dirty="0"/>
                  <a:t> is a convex function and </a:t>
                </a:r>
                <a14:m>
                  <m:oMath xmlns:m="http://schemas.openxmlformats.org/officeDocument/2006/math">
                    <m:r>
                      <a:rPr lang="en-US" i="1">
                        <a:latin typeface="Cambria Math" panose="02040503050406030204" pitchFamily="18" charset="0"/>
                        <a:ea typeface="Cambria Math" panose="02040503050406030204" pitchFamily="18" charset="0"/>
                      </a:rPr>
                      <m:t>ℱ</m:t>
                    </m:r>
                  </m:oMath>
                </a14:m>
                <a:r>
                  <a:rPr lang="en-US" dirty="0"/>
                  <a:t> is a convex set</a:t>
                </a:r>
              </a:p>
              <a:p>
                <a:pPr lvl="1"/>
                <a:r>
                  <a:rPr lang="en-US" dirty="0"/>
                  <a:t>Gradient descent leads to global optimum</a:t>
                </a:r>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dirty="0"/>
              <a:t>Reference: Wikipedia; Berkeley CE191</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879150" y="1219200"/>
                <a:ext cx="1385700" cy="850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lim>
                          </m:limLow>
                        </m:fName>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func>
                    </m:oMath>
                  </m:oMathPara>
                </a14:m>
                <a:endParaRPr lang="en-US" sz="2400" dirty="0"/>
              </a:p>
              <a:p>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ℱ</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9150" y="1219200"/>
                <a:ext cx="1385700" cy="850105"/>
              </a:xfrm>
              <a:prstGeom prst="rect">
                <a:avLst/>
              </a:prstGeom>
              <a:blipFill rotWithShape="0">
                <a:blip r:embed="rId4"/>
                <a:stretch>
                  <a:fillRect l="-13158" r="-2193" b="-20863"/>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821195" y="3944944"/>
            <a:ext cx="3200150" cy="2204328"/>
          </a:xfrm>
          <a:prstGeom prst="rect">
            <a:avLst/>
          </a:prstGeom>
        </p:spPr>
      </p:pic>
      <p:pic>
        <p:nvPicPr>
          <p:cNvPr id="9" name="Picture 2" descr="https://upload.wikimedia.org/wikipedia/commons/thumb/f/ff/Gradient_descent.svg/350px-Gradient_descent.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5841" y="3837561"/>
            <a:ext cx="2257821" cy="241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5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3" name="Content Placeholder 2"/>
          <p:cNvSpPr>
            <a:spLocks noGrp="1"/>
          </p:cNvSpPr>
          <p:nvPr>
            <p:ph sz="quarter" idx="1"/>
          </p:nvPr>
        </p:nvSpPr>
        <p:spPr/>
        <p:txBody>
          <a:bodyPr/>
          <a:lstStyle/>
          <a:p>
            <a:r>
              <a:rPr lang="en-US" dirty="0"/>
              <a:t>Naïve approach</a:t>
            </a:r>
          </a:p>
          <a:p>
            <a:pPr lvl="1"/>
            <a:r>
              <a:rPr lang="en-US" dirty="0"/>
              <a:t>Find all vertices</a:t>
            </a:r>
          </a:p>
          <a:p>
            <a:pPr lvl="1"/>
            <a:r>
              <a:rPr lang="en-US" dirty="0"/>
              <a:t>Pick the one with the best objective value</a:t>
            </a:r>
          </a:p>
          <a:p>
            <a:r>
              <a:rPr lang="en-US" dirty="0"/>
              <a:t>Practical approach: Simplex algorithm</a:t>
            </a:r>
          </a:p>
          <a:p>
            <a:pPr lvl="1"/>
            <a:r>
              <a:rPr lang="en-US" dirty="0"/>
              <a:t>Start from one vertex</a:t>
            </a:r>
          </a:p>
          <a:p>
            <a:pPr lvl="1"/>
            <a:r>
              <a:rPr lang="en-US" dirty="0"/>
              <a:t>Move towards a neighboring vertex for improvement</a:t>
            </a:r>
          </a:p>
          <a:p>
            <a:pPr lvl="1"/>
            <a:endParaRPr lang="en-US" dirty="0"/>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30</a:t>
            </a:fld>
            <a:endParaRPr lang="en-US" dirty="0"/>
          </a:p>
        </p:txBody>
      </p:sp>
      <p:pic>
        <p:nvPicPr>
          <p:cNvPr id="12" name="Picture 1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4657200" y="3745381"/>
            <a:ext cx="2237938" cy="278461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464524" y="4324644"/>
                <a:ext cx="2320764" cy="1668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oMath>
                  </m:oMathPara>
                </a14:m>
                <a:endParaRPr lang="en-US" sz="2000" b="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64524" y="4324644"/>
                <a:ext cx="2320764" cy="1668085"/>
              </a:xfrm>
              <a:prstGeom prst="rect">
                <a:avLst/>
              </a:prstGeom>
              <a:blipFill rotWithShape="0">
                <a:blip r:embed="rId4"/>
                <a:stretch>
                  <a:fillRect l="-6562" b="-4015"/>
                </a:stretch>
              </a:blipFill>
            </p:spPr>
            <p:txBody>
              <a:bodyPr/>
              <a:lstStyle/>
              <a:p>
                <a:r>
                  <a:rPr lang="en-US">
                    <a:noFill/>
                  </a:rPr>
                  <a:t> </a:t>
                </a:r>
              </a:p>
            </p:txBody>
          </p:sp>
        </mc:Fallback>
      </mc:AlternateContent>
    </p:spTree>
    <p:extLst>
      <p:ext uri="{BB962C8B-B14F-4D97-AF65-F5344CB8AC3E}">
        <p14:creationId xmlns:p14="http://schemas.microsoft.com/office/powerpoint/2010/main" val="2485357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3" name="Content Placeholder 2"/>
          <p:cNvSpPr>
            <a:spLocks noGrp="1"/>
          </p:cNvSpPr>
          <p:nvPr>
            <p:ph sz="quarter" idx="1"/>
          </p:nvPr>
        </p:nvSpPr>
        <p:spPr/>
        <p:txBody>
          <a:bodyPr>
            <a:normAutofit/>
          </a:bodyPr>
          <a:lstStyle/>
          <a:p>
            <a:r>
              <a:rPr lang="en-US" dirty="0"/>
              <a:t>Naïve approach</a:t>
            </a:r>
          </a:p>
          <a:p>
            <a:pPr lvl="1"/>
            <a:r>
              <a:rPr lang="en-US" dirty="0"/>
              <a:t>Find all vertices</a:t>
            </a:r>
          </a:p>
          <a:p>
            <a:pPr lvl="1"/>
            <a:r>
              <a:rPr lang="en-US" dirty="0"/>
              <a:t>Pick the one with the best objective value</a:t>
            </a:r>
          </a:p>
          <a:p>
            <a:r>
              <a:rPr lang="en-US" dirty="0"/>
              <a:t>Practical approach: Simplex algorithm</a:t>
            </a:r>
          </a:p>
          <a:p>
            <a:pPr lvl="1"/>
            <a:r>
              <a:rPr lang="en-US" dirty="0"/>
              <a:t>Start from one vertex</a:t>
            </a:r>
          </a:p>
          <a:p>
            <a:pPr lvl="1"/>
            <a:r>
              <a:rPr lang="en-US" dirty="0"/>
              <a:t>Move towards a neighboring vertex for improvement</a:t>
            </a:r>
          </a:p>
          <a:p>
            <a:pPr lvl="1"/>
            <a:r>
              <a:rPr lang="en-US" dirty="0"/>
              <a:t>Recall local search and gradient descent</a:t>
            </a:r>
          </a:p>
          <a:p>
            <a:pPr lvl="1"/>
            <a:r>
              <a:rPr lang="en-US" dirty="0"/>
              <a:t>May enumerate almost all the vertices in the worst case, but very efficient in most cases</a:t>
            </a:r>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31</a:t>
            </a:fld>
            <a:endParaRPr lang="en-US" dirty="0"/>
          </a:p>
        </p:txBody>
      </p:sp>
    </p:spTree>
    <p:extLst>
      <p:ext uri="{BB962C8B-B14F-4D97-AF65-F5344CB8AC3E}">
        <p14:creationId xmlns:p14="http://schemas.microsoft.com/office/powerpoint/2010/main" val="4052146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Again, focus on standard form</a:t>
                </a:r>
              </a:p>
              <a:p>
                <a:endParaRPr lang="en-US" dirty="0"/>
              </a:p>
              <a:p>
                <a:endParaRPr lang="en-US" dirty="0"/>
              </a:p>
              <a:p>
                <a:endParaRPr lang="en-US" dirty="0"/>
              </a:p>
              <a:p>
                <a:endParaRPr lang="en-US" dirty="0"/>
              </a:p>
              <a:p>
                <a:r>
                  <a:rPr lang="en-US" dirty="0"/>
                  <a:t>A vertex is the solution of the linear system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𝐽</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𝐽</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for a certain </a:t>
                </a:r>
                <a14:m>
                  <m:oMath xmlns:m="http://schemas.openxmlformats.org/officeDocument/2006/math">
                    <m:r>
                      <a:rPr lang="en-US" b="0" i="1" smtClean="0">
                        <a:latin typeface="Cambria Math" panose="02040503050406030204" pitchFamily="18" charset="0"/>
                      </a:rPr>
                      <m:t>𝐽</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32</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361804" y="1800460"/>
                <a:ext cx="1576970" cy="14316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min</m:t>
                              </m:r>
                            </m:e>
                            <m:lim>
                              <m:r>
                                <a:rPr lang="en-US" sz="2800" b="0" i="1" smtClean="0">
                                  <a:latin typeface="Cambria Math" panose="02040503050406030204" pitchFamily="18" charset="0"/>
                                </a:rPr>
                                <m:t>𝑥</m:t>
                              </m:r>
                            </m:lim>
                          </m:limLow>
                        </m:fName>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𝑥</m:t>
                          </m:r>
                        </m:e>
                      </m:func>
                    </m:oMath>
                  </m:oMathPara>
                </a14:m>
                <a:endParaRPr lang="en-US" sz="2800" dirty="0"/>
              </a:p>
              <a:p>
                <a:pPr/>
                <a:r>
                  <a:rPr lang="en-US" sz="2800" dirty="0" err="1"/>
                  <a:t>s.t.</a:t>
                </a:r>
                <a:r>
                  <a:rPr lang="en-US" sz="2800" dirty="0"/>
                  <a:t> </a:t>
                </a:r>
                <a14:m>
                  <m:oMath xmlns:m="http://schemas.openxmlformats.org/officeDocument/2006/math">
                    <m:r>
                      <a:rPr lang="en-US" sz="2800" b="0" i="1" smtClean="0">
                        <a:latin typeface="Cambria Math" panose="02040503050406030204" pitchFamily="18" charset="0"/>
                      </a:rPr>
                      <m:t>𝐴𝑥</m:t>
                    </m:r>
                    <m:r>
                      <a:rPr lang="en-US" sz="2800" b="0" i="1" smtClean="0">
                        <a:latin typeface="Cambria Math" panose="02040503050406030204" pitchFamily="18" charset="0"/>
                      </a:rPr>
                      <m:t>=</m:t>
                    </m:r>
                    <m:r>
                      <a:rPr lang="en-US" sz="2800" b="0" i="1" smtClean="0">
                        <a:latin typeface="Cambria Math" panose="02040503050406030204" pitchFamily="18" charset="0"/>
                      </a:rPr>
                      <m:t>𝑏</m:t>
                    </m:r>
                  </m:oMath>
                </a14:m>
                <a:r>
                  <a:rPr lang="en-US" sz="2800" b="0" dirty="0"/>
                  <a:t/>
                </a:r>
                <a:br>
                  <a:rPr lang="en-US" sz="2800" b="0" dirty="0"/>
                </a:b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≥0</m:t>
                      </m:r>
                    </m:oMath>
                  </m:oMathPara>
                </a14:m>
                <a:endParaRPr lang="en-US" sz="28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361804" y="1800460"/>
                <a:ext cx="1576970" cy="1431610"/>
              </a:xfrm>
              <a:prstGeom prst="rect">
                <a:avLst/>
              </a:prstGeom>
              <a:blipFill rotWithShape="0">
                <a:blip r:embed="rId3"/>
                <a:stretch>
                  <a:fillRect l="-13514"/>
                </a:stretch>
              </a:blipFill>
            </p:spPr>
            <p:txBody>
              <a:bodyPr/>
              <a:lstStyle/>
              <a:p>
                <a:r>
                  <a:rPr lang="en-US">
                    <a:noFill/>
                  </a:rPr>
                  <a:t> </a:t>
                </a:r>
              </a:p>
            </p:txBody>
          </p:sp>
        </mc:Fallback>
      </mc:AlternateContent>
    </p:spTree>
    <p:extLst>
      <p:ext uri="{BB962C8B-B14F-4D97-AF65-F5344CB8AC3E}">
        <p14:creationId xmlns:p14="http://schemas.microsoft.com/office/powerpoint/2010/main" val="2361120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A single step in simplex algorithm: Given a vertex </a:t>
                </a:r>
                <a14:m>
                  <m:oMath xmlns:m="http://schemas.openxmlformats.org/officeDocument/2006/math">
                    <m:r>
                      <a:rPr lang="en-US" b="0" i="1" smtClean="0">
                        <a:latin typeface="Cambria Math" panose="02040503050406030204" pitchFamily="18" charset="0"/>
                      </a:rPr>
                      <m:t>𝑥</m:t>
                    </m:r>
                  </m:oMath>
                </a14:m>
                <a:r>
                  <a:rPr lang="en-US" dirty="0"/>
                  <a:t> and corresponding </a:t>
                </a:r>
                <a14:m>
                  <m:oMath xmlns:m="http://schemas.openxmlformats.org/officeDocument/2006/math">
                    <m:r>
                      <a:rPr lang="en-US" b="0" i="1" smtClean="0">
                        <a:latin typeface="Cambria Math" panose="02040503050406030204" pitchFamily="18" charset="0"/>
                      </a:rPr>
                      <m:t>𝐽</m:t>
                    </m:r>
                  </m:oMath>
                </a14:m>
                <a:r>
                  <a:rPr lang="en-US" dirty="0"/>
                  <a:t>, move to the neighboring vertex with a decrease in objective value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111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33</a:t>
            </a:fld>
            <a:endParaRPr lang="en-US" dirty="0"/>
          </a:p>
        </p:txBody>
      </p:sp>
      <p:cxnSp>
        <p:nvCxnSpPr>
          <p:cNvPr id="7" name="Straight Arrow Connector 6"/>
          <p:cNvCxnSpPr/>
          <p:nvPr/>
        </p:nvCxnSpPr>
        <p:spPr>
          <a:xfrm>
            <a:off x="6699625" y="4831215"/>
            <a:ext cx="19491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699625" y="3232352"/>
            <a:ext cx="0" cy="159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373274" y="4398391"/>
                <a:ext cx="4719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373274" y="4398391"/>
                <a:ext cx="471989" cy="369332"/>
              </a:xfrm>
              <a:prstGeom prst="rect">
                <a:avLst/>
              </a:prstGeom>
              <a:blipFill rotWithShape="0">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640677" y="3077938"/>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640677" y="3077938"/>
                <a:ext cx="477310" cy="369332"/>
              </a:xfrm>
              <a:prstGeom prst="rect">
                <a:avLst/>
              </a:prstGeom>
              <a:blipFill rotWithShape="0">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88926" y="4943019"/>
                <a:ext cx="14390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=(6,0,0)</m:t>
                      </m:r>
                    </m:oMath>
                  </m:oMathPara>
                </a14:m>
                <a:endParaRPr lang="en-US" dirty="0">
                  <a:solidFill>
                    <a:schemeClr val="accent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188926" y="4943019"/>
                <a:ext cx="1439048" cy="369332"/>
              </a:xfrm>
              <a:prstGeom prst="rect">
                <a:avLst/>
              </a:prstGeom>
              <a:blipFill rotWithShape="0">
                <a:blip r:embed="rId5"/>
                <a:stretch>
                  <a:fillRect b="-15000"/>
                </a:stretch>
              </a:blipFill>
            </p:spPr>
            <p:txBody>
              <a:bodyPr/>
              <a:lstStyle/>
              <a:p>
                <a:r>
                  <a:rPr lang="en-US">
                    <a:noFill/>
                  </a:rPr>
                  <a:t> </a:t>
                </a:r>
              </a:p>
            </p:txBody>
          </p:sp>
        </mc:Fallback>
      </mc:AlternateContent>
      <p:sp>
        <p:nvSpPr>
          <p:cNvPr id="12" name="Oval 11"/>
          <p:cNvSpPr/>
          <p:nvPr/>
        </p:nvSpPr>
        <p:spPr>
          <a:xfrm>
            <a:off x="6670150" y="4368565"/>
            <a:ext cx="58948" cy="5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860526" y="4812128"/>
            <a:ext cx="58948" cy="5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6828265" y="3992775"/>
                <a:ext cx="1444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=(0,0,2)</m:t>
                      </m:r>
                    </m:oMath>
                  </m:oMathPara>
                </a14:m>
                <a:endParaRPr lang="en-US" dirty="0">
                  <a:solidFill>
                    <a:schemeClr val="accent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828265" y="3992775"/>
                <a:ext cx="1444370" cy="369332"/>
              </a:xfrm>
              <a:prstGeom prst="rect">
                <a:avLst/>
              </a:prstGeom>
              <a:blipFill rotWithShape="0">
                <a:blip r:embed="rId6"/>
                <a:stretch>
                  <a:fillRect b="-13115"/>
                </a:stretch>
              </a:blipFill>
            </p:spPr>
            <p:txBody>
              <a:bodyPr/>
              <a:lstStyle/>
              <a:p>
                <a:r>
                  <a:rPr lang="en-US">
                    <a:noFill/>
                  </a:rPr>
                  <a:t> </a:t>
                </a:r>
              </a:p>
            </p:txBody>
          </p:sp>
        </mc:Fallback>
      </mc:AlternateContent>
      <p:cxnSp>
        <p:nvCxnSpPr>
          <p:cNvPr id="15" name="Straight Arrow Connector 14"/>
          <p:cNvCxnSpPr/>
          <p:nvPr/>
        </p:nvCxnSpPr>
        <p:spPr>
          <a:xfrm flipH="1">
            <a:off x="5266531" y="4835860"/>
            <a:ext cx="1433093" cy="104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849069" y="4895885"/>
                <a:ext cx="1444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𝑉</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=(0,3,0)</m:t>
                      </m:r>
                    </m:oMath>
                  </m:oMathPara>
                </a14:m>
                <a:endParaRPr lang="en-US" dirty="0">
                  <a:solidFill>
                    <a:schemeClr val="accent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849069" y="4895885"/>
                <a:ext cx="1444370" cy="369332"/>
              </a:xfrm>
              <a:prstGeom prst="rect">
                <a:avLst/>
              </a:prstGeom>
              <a:blipFill rotWithShape="0">
                <a:blip r:embed="rId7"/>
                <a:stretch>
                  <a:fillRect b="-14754"/>
                </a:stretch>
              </a:blipFill>
            </p:spPr>
            <p:txBody>
              <a:bodyPr/>
              <a:lstStyle/>
              <a:p>
                <a:r>
                  <a:rPr lang="en-US">
                    <a:noFill/>
                  </a:rPr>
                  <a:t> </a:t>
                </a:r>
              </a:p>
            </p:txBody>
          </p:sp>
        </mc:Fallback>
      </mc:AlternateContent>
      <p:sp>
        <p:nvSpPr>
          <p:cNvPr id="17" name="Oval 16"/>
          <p:cNvSpPr/>
          <p:nvPr/>
        </p:nvSpPr>
        <p:spPr>
          <a:xfrm>
            <a:off x="6249958" y="5108456"/>
            <a:ext cx="58948" cy="5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266488" y="4398078"/>
            <a:ext cx="1625600" cy="737937"/>
          </a:xfrm>
          <a:custGeom>
            <a:avLst/>
            <a:gdLst>
              <a:gd name="connsiteX0" fmla="*/ 443832 w 1625600"/>
              <a:gd name="connsiteY0" fmla="*/ 0 h 737937"/>
              <a:gd name="connsiteX1" fmla="*/ 1625600 w 1625600"/>
              <a:gd name="connsiteY1" fmla="*/ 449179 h 737937"/>
              <a:gd name="connsiteX2" fmla="*/ 0 w 1625600"/>
              <a:gd name="connsiteY2" fmla="*/ 737937 h 737937"/>
              <a:gd name="connsiteX3" fmla="*/ 443832 w 1625600"/>
              <a:gd name="connsiteY3" fmla="*/ 0 h 737937"/>
            </a:gdLst>
            <a:ahLst/>
            <a:cxnLst>
              <a:cxn ang="0">
                <a:pos x="connsiteX0" y="connsiteY0"/>
              </a:cxn>
              <a:cxn ang="0">
                <a:pos x="connsiteX1" y="connsiteY1"/>
              </a:cxn>
              <a:cxn ang="0">
                <a:pos x="connsiteX2" y="connsiteY2"/>
              </a:cxn>
              <a:cxn ang="0">
                <a:pos x="connsiteX3" y="connsiteY3"/>
              </a:cxn>
            </a:cxnLst>
            <a:rect l="l" t="t" r="r" b="b"/>
            <a:pathLst>
              <a:path w="1625600" h="737937">
                <a:moveTo>
                  <a:pt x="443832" y="0"/>
                </a:moveTo>
                <a:lnTo>
                  <a:pt x="1625600" y="449179"/>
                </a:lnTo>
                <a:lnTo>
                  <a:pt x="0" y="737937"/>
                </a:lnTo>
                <a:lnTo>
                  <a:pt x="443832" y="0"/>
                </a:ln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4905486" y="5777610"/>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905486" y="5777610"/>
                <a:ext cx="477310" cy="369332"/>
              </a:xfrm>
              <a:prstGeom prst="rect">
                <a:avLst/>
              </a:prstGeom>
              <a:blipFill rotWithShape="0">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10796" y="2801551"/>
                <a:ext cx="4572000" cy="2751779"/>
              </a:xfrm>
              <a:prstGeom prst="rect">
                <a:avLst/>
              </a:prstGeom>
            </p:spPr>
            <p:txBody>
              <a:bodyPr>
                <a:spAutoFit/>
              </a:bodyPr>
              <a:lstStyle/>
              <a:p>
                <a:r>
                  <a:rPr lang="en-US" sz="2400" dirty="0"/>
                  <a:t>Current solution:</a:t>
                </a:r>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𝐽</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𝐴</m:t>
                          </m:r>
                        </m:e>
                        <m:sub>
                          <m:r>
                            <a:rPr lang="en-US" sz="2400" i="1">
                              <a:latin typeface="Cambria Math" panose="02040503050406030204" pitchFamily="18" charset="0"/>
                            </a:rPr>
                            <m:t>𝐽</m:t>
                          </m:r>
                        </m:sub>
                        <m:sup>
                          <m:r>
                            <a:rPr lang="en-US" sz="2400" i="1">
                              <a:latin typeface="Cambria Math" panose="02040503050406030204" pitchFamily="18" charset="0"/>
                            </a:rPr>
                            <m:t>−1</m:t>
                          </m:r>
                        </m:sup>
                      </m:sSubSup>
                      <m:r>
                        <a:rPr lang="en-US" sz="2400" i="1">
                          <a:latin typeface="Cambria Math" panose="02040503050406030204" pitchFamily="18" charset="0"/>
                        </a:rPr>
                        <m:t>𝑏</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𝑗</m:t>
                          </m:r>
                        </m:sub>
                      </m:sSub>
                      <m:r>
                        <a:rPr lang="en-US" sz="2400" i="1">
                          <a:latin typeface="Cambria Math" panose="02040503050406030204" pitchFamily="18" charset="0"/>
                        </a:rPr>
                        <m:t>=0,∀</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𝐽</m:t>
                      </m:r>
                    </m:oMath>
                  </m:oMathPara>
                </a14:m>
                <a:endParaRPr lang="en-US" sz="2400" i="1" dirty="0"/>
              </a:p>
              <a:p>
                <a:endParaRPr lang="en-US" sz="2400" i="1" dirty="0"/>
              </a:p>
              <a:p>
                <a:r>
                  <a:rPr lang="en-US" sz="2400" dirty="0"/>
                  <a:t>A neighboring vertex of </a:t>
                </a:r>
                <a14:m>
                  <m:oMath xmlns:m="http://schemas.openxmlformats.org/officeDocument/2006/math">
                    <m:r>
                      <a:rPr lang="en-US" sz="2400" i="1">
                        <a:latin typeface="Cambria Math" panose="02040503050406030204" pitchFamily="18" charset="0"/>
                      </a:rPr>
                      <m:t>𝑥</m:t>
                    </m:r>
                  </m:oMath>
                </a14:m>
                <a:r>
                  <a:rPr lang="en-US" sz="2400" dirty="0"/>
                  <a:t> only has one different element in </a:t>
                </a:r>
                <a14:m>
                  <m:oMath xmlns:m="http://schemas.openxmlformats.org/officeDocument/2006/math">
                    <m:r>
                      <a:rPr lang="en-US" sz="2400" i="1">
                        <a:latin typeface="Cambria Math" panose="02040503050406030204" pitchFamily="18" charset="0"/>
                      </a:rPr>
                      <m:t>𝐽</m:t>
                    </m:r>
                  </m:oMath>
                </a14:m>
                <a:endParaRPr lang="en-US" sz="2400" dirty="0"/>
              </a:p>
              <a:p>
                <a:endParaRPr lang="en-US" sz="2400" dirty="0"/>
              </a:p>
            </p:txBody>
          </p:sp>
        </mc:Choice>
        <mc:Fallback xmlns="">
          <p:sp>
            <p:nvSpPr>
              <p:cNvPr id="29" name="Rectangle 28"/>
              <p:cNvSpPr>
                <a:spLocks noRot="1" noChangeAspect="1" noMove="1" noResize="1" noEditPoints="1" noAdjustHandles="1" noChangeArrowheads="1" noChangeShapeType="1" noTextEdit="1"/>
              </p:cNvSpPr>
              <p:nvPr/>
            </p:nvSpPr>
            <p:spPr>
              <a:xfrm>
                <a:off x="810796" y="2801551"/>
                <a:ext cx="4572000" cy="2751779"/>
              </a:xfrm>
              <a:prstGeom prst="rect">
                <a:avLst/>
              </a:prstGeom>
              <a:blipFill rotWithShape="0">
                <a:blip r:embed="rId9"/>
                <a:stretch>
                  <a:fillRect l="-2000" t="-1774" r="-1600"/>
                </a:stretch>
              </a:blipFill>
            </p:spPr>
            <p:txBody>
              <a:bodyPr/>
              <a:lstStyle/>
              <a:p>
                <a:r>
                  <a:rPr lang="en-US">
                    <a:noFill/>
                  </a:rPr>
                  <a:t> </a:t>
                </a:r>
              </a:p>
            </p:txBody>
          </p:sp>
        </mc:Fallback>
      </mc:AlternateContent>
    </p:spTree>
    <p:extLst>
      <p:ext uri="{BB962C8B-B14F-4D97-AF65-F5344CB8AC3E}">
        <p14:creationId xmlns:p14="http://schemas.microsoft.com/office/powerpoint/2010/main" val="136571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Consider adjusting </a:t>
                </a:r>
                <a14:m>
                  <m:oMath xmlns:m="http://schemas.openxmlformats.org/officeDocument/2006/math">
                    <m:r>
                      <a:rPr lang="en-US" i="1">
                        <a:latin typeface="Cambria Math" panose="02040503050406030204" pitchFamily="18" charset="0"/>
                      </a:rPr>
                      <m:t>𝑥</m:t>
                    </m:r>
                  </m:oMath>
                </a14:m>
                <a:r>
                  <a:rPr lang="en-US" i="1" dirty="0">
                    <a:latin typeface="Cambria Math" panose="02040503050406030204" pitchFamily="18" charset="0"/>
                  </a:rPr>
                  <a:t> </a:t>
                </a:r>
                <a:r>
                  <a:rPr lang="en-US" dirty="0"/>
                  <a:t>to</a:t>
                </a:r>
                <a:r>
                  <a:rPr lang="en-US"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i="1" dirty="0">
                    <a:latin typeface="Cambria Math" panose="02040503050406030204" pitchFamily="18" charset="0"/>
                  </a:rPr>
                  <a:t> </a:t>
                </a:r>
                <a:r>
                  <a:rPr lang="en-US" dirty="0"/>
                  <a:t>by setting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𝑗</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i="1">
                        <a:latin typeface="Cambria Math" panose="02040503050406030204" pitchFamily="18" charset="0"/>
                      </a:rPr>
                      <m:t>𝛼</m:t>
                    </m:r>
                    <m:r>
                      <a:rPr lang="en-US" b="0" i="1" smtClean="0">
                        <a:latin typeface="Cambria Math" panose="02040503050406030204" pitchFamily="18" charset="0"/>
                      </a:rPr>
                      <m:t>&gt;0</m:t>
                    </m:r>
                  </m:oMath>
                </a14:m>
                <a:r>
                  <a:rPr lang="en-US" dirty="0"/>
                  <a:t> for some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𝐽</m:t>
                    </m:r>
                  </m:oMath>
                </a14:m>
                <a:r>
                  <a:rPr lang="en-US" dirty="0"/>
                  <a:t> while ensuring </a:t>
                </a:r>
                <a14:m>
                  <m:oMath xmlns:m="http://schemas.openxmlformats.org/officeDocument/2006/math">
                    <m:sSubSup>
                      <m:sSubSupPr>
                        <m:ctrlPr>
                          <a:rPr lang="en-US" b="0" i="1" smtClean="0">
                            <a:latin typeface="Cambria Math" panose="02040503050406030204" pitchFamily="18" charset="0"/>
                          </a:rPr>
                        </m:ctrlPr>
                      </m:sSubSupPr>
                      <m:e>
                        <m:r>
                          <a:rPr lang="en-US"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i="1">
                        <a:latin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𝐽</m:t>
                    </m:r>
                  </m:oMath>
                </a14:m>
                <a:r>
                  <a:rPr lang="en-US" dirty="0"/>
                  <a:t>, </a:t>
                </a:r>
                <a14:m>
                  <m:oMath xmlns:m="http://schemas.openxmlformats.org/officeDocument/2006/math">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oMath>
                </a14:m>
                <a:r>
                  <a:rPr lang="en-US" dirty="0"/>
                  <a:t> and </a:t>
                </a:r>
                <a14:m>
                  <m:oMath xmlns:m="http://schemas.openxmlformats.org/officeDocument/2006/math">
                    <m:r>
                      <a:rPr lang="en-US" i="1">
                        <a:latin typeface="Cambria Math" panose="02040503050406030204" pitchFamily="18" charset="0"/>
                      </a:rPr>
                      <m:t>𝐴𝑥</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a:p>
              <a:p>
                <a:r>
                  <a:rPr lang="en-US" dirty="0"/>
                  <a:t>All </a:t>
                </a:r>
                <a14:m>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𝑥</m:t>
                        </m:r>
                      </m:e>
                      <m:sub>
                        <m:r>
                          <a:rPr lang="en-US" b="0" i="1"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𝐽</m:t>
                    </m:r>
                  </m:oMath>
                </a14:m>
                <a:r>
                  <a:rPr lang="en-US" dirty="0"/>
                  <a:t> has to change accordingly</a:t>
                </a:r>
              </a:p>
              <a:p>
                <a:r>
                  <a:rPr lang="en-US" dirty="0"/>
                  <a:t>Denote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𝐽</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𝐽</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oMath>
                </a14:m>
                <a:r>
                  <a:rPr lang="en-US" dirty="0"/>
                  <a:t>, then</a:t>
                </a:r>
              </a:p>
              <a:p>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𝐽</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𝐽</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𝑏</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𝐽</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𝐽</m:t>
                              </m:r>
                            </m:sub>
                            <m:sup>
                              <m:r>
                                <a:rPr lang="en-US" i="1">
                                  <a:latin typeface="Cambria Math" panose="02040503050406030204" pitchFamily="18" charset="0"/>
                                </a:rPr>
                                <m:t>−1</m:t>
                              </m:r>
                            </m:sup>
                          </m:sSubSup>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e>
                      </m:d>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𝑏</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𝐽</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r>
                        <a:rPr lang="en-US" i="1">
                          <a:latin typeface="Cambria Math" panose="02040503050406030204" pitchFamily="18" charset="0"/>
                        </a:rPr>
                        <m:t>=0</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𝐽</m:t>
                          </m:r>
                        </m:sub>
                        <m:sup>
                          <m:r>
                            <a:rPr lang="en-US" i="1">
                              <a:latin typeface="Cambria Math" panose="02040503050406030204" pitchFamily="18" charset="0"/>
                            </a:rPr>
                            <m:t>−1</m:t>
                          </m:r>
                        </m:sup>
                      </m:sSubSup>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oMath>
                  </m:oMathPara>
                </a14:m>
                <a:endParaRPr lang="en-US" dirty="0"/>
              </a:p>
              <a:p>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34</a:t>
            </a:fld>
            <a:endParaRPr lang="en-US" dirty="0"/>
          </a:p>
        </p:txBody>
      </p:sp>
      <p:cxnSp>
        <p:nvCxnSpPr>
          <p:cNvPr id="9" name="Straight Connector 8"/>
          <p:cNvCxnSpPr/>
          <p:nvPr/>
        </p:nvCxnSpPr>
        <p:spPr>
          <a:xfrm flipH="1">
            <a:off x="3235158" y="4609432"/>
            <a:ext cx="823495" cy="379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14168" y="4609432"/>
            <a:ext cx="823495" cy="37966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664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10000"/>
              </a:bodyPr>
              <a:lstStyle/>
              <a:p>
                <a:r>
                  <a:rPr lang="en-US" dirty="0"/>
                  <a:t>The new objective value is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𝑇</m:t>
                          </m:r>
                        </m:sup>
                      </m:sSup>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𝐽</m:t>
                          </m:r>
                        </m:sub>
                        <m:sup>
                          <m:r>
                            <a:rPr lang="en-US" i="1">
                              <a:latin typeface="Cambria Math" panose="02040503050406030204" pitchFamily="18" charset="0"/>
                            </a:rPr>
                            <m:t>𝑇</m:t>
                          </m:r>
                        </m:sup>
                      </m:sSubSup>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r>
                        <a:rPr lang="en-US" i="1">
                          <a:latin typeface="Cambria Math" panose="02040503050406030204" pitchFamily="18" charset="0"/>
                        </a:rPr>
                        <m:t>)</m:t>
                      </m:r>
                    </m:oMath>
                  </m:oMathPara>
                </a14:m>
                <a:endParaRPr lang="en-US" dirty="0"/>
              </a:p>
              <a:p>
                <a:r>
                  <a:rPr lang="en-US" dirty="0"/>
                  <a:t>Rewritten as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𝑇</m:t>
                        </m:r>
                      </m:sup>
                    </m:sSup>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smtClean="0">
                            <a:latin typeface="Cambria Math" panose="02040503050406030204" pitchFamily="18" charset="0"/>
                          </a:rPr>
                          <m:t>𝑗</m:t>
                        </m:r>
                      </m:sub>
                    </m:sSub>
                  </m:oMath>
                </a14:m>
                <a:r>
                  <a:rPr lang="en-US" dirty="0"/>
                  <a:t> where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𝐽</m:t>
                          </m:r>
                        </m:sub>
                        <m:sup>
                          <m:r>
                            <a:rPr lang="en-US" i="1">
                              <a:latin typeface="Cambria Math" panose="02040503050406030204" pitchFamily="18" charset="0"/>
                            </a:rPr>
                            <m:t>𝑇</m:t>
                          </m:r>
                        </m:sup>
                      </m:sSubSup>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𝐽</m:t>
                          </m:r>
                        </m:sub>
                        <m:sup>
                          <m:r>
                            <a:rPr lang="en-US" i="1">
                              <a:latin typeface="Cambria Math" panose="02040503050406030204" pitchFamily="18" charset="0"/>
                            </a:rPr>
                            <m:t>𝑇</m:t>
                          </m:r>
                        </m:sup>
                      </m:sSubSup>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𝐽</m:t>
                          </m:r>
                        </m:sub>
                        <m:sup>
                          <m:r>
                            <a:rPr lang="en-US" i="1">
                              <a:latin typeface="Cambria Math" panose="02040503050406030204" pitchFamily="18" charset="0"/>
                            </a:rPr>
                            <m:t>−1</m:t>
                          </m:r>
                        </m:sup>
                      </m:sSubSup>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oMath>
                  </m:oMathPara>
                </a14:m>
                <a:endParaRPr lang="en-US" dirty="0"/>
              </a:p>
              <a:p>
                <a:pPr marL="0" indent="0">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𝑗</m:t>
                        </m:r>
                      </m:sub>
                    </m:sSub>
                  </m:oMath>
                </a14:m>
                <a:r>
                  <a:rPr lang="en-US" dirty="0"/>
                  <a:t> is called </a:t>
                </a:r>
                <a:r>
                  <a:rPr lang="en-US" i="1" dirty="0">
                    <a:solidFill>
                      <a:srgbClr val="0070C0"/>
                    </a:solidFill>
                  </a:rPr>
                  <a:t>reduced cost</a:t>
                </a:r>
              </a:p>
              <a:p>
                <a:r>
                  <a:rPr lang="en-US" dirty="0"/>
                  <a:t>If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𝑗</m:t>
                        </m:r>
                      </m:sub>
                    </m:sSub>
                    <m:r>
                      <a:rPr lang="en-US" i="1">
                        <a:latin typeface="Cambria Math" panose="02040503050406030204" pitchFamily="18" charset="0"/>
                      </a:rPr>
                      <m:t>&lt;0</m:t>
                    </m:r>
                  </m:oMath>
                </a14:m>
                <a:r>
                  <a:rPr lang="en-US" dirty="0"/>
                  <a:t>, then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e>
                    </m:d>
                    <m:r>
                      <a:rPr lang="en-US" b="0" i="1" smtClean="0">
                        <a:latin typeface="Cambria Math" panose="02040503050406030204" pitchFamily="18" charset="0"/>
                      </a:rPr>
                      <m:t>&lt;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the adjustment is worthwhile. The larger the </a:t>
                </a:r>
                <a14:m>
                  <m:oMath xmlns:m="http://schemas.openxmlformats.org/officeDocument/2006/math">
                    <m:r>
                      <a:rPr lang="en-US" b="0" i="1" smtClean="0">
                        <a:latin typeface="Cambria Math" panose="02040503050406030204" pitchFamily="18" charset="0"/>
                      </a:rPr>
                      <m:t>𝛼</m:t>
                    </m:r>
                  </m:oMath>
                </a14:m>
                <a:r>
                  <a:rPr lang="en-US" dirty="0"/>
                  <a:t>, the more improvement per unit of change</a:t>
                </a:r>
              </a:p>
              <a:p>
                <a:r>
                  <a:rPr lang="en-US" dirty="0"/>
                  <a:t>To ensure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≥0</m:t>
                    </m:r>
                  </m:oMath>
                </a14:m>
                <a:r>
                  <a:rPr lang="en-US" dirty="0"/>
                  <a:t>, we have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𝐽</m:t>
                    </m:r>
                  </m:oMath>
                </a14:m>
                <a:endParaRPr lang="en-US" dirty="0"/>
              </a:p>
              <a:p>
                <a:r>
                  <a:rPr lang="en-US" dirty="0"/>
                  <a:t>Let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argmin</m:t>
                            </m:r>
                          </m:e>
                          <m:lim>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&lt;0</m:t>
                            </m:r>
                          </m:lim>
                        </m:limLow>
                      </m:fName>
                      <m:e>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den>
                        </m:f>
                      </m:e>
                    </m:func>
                  </m:oMath>
                </a14:m>
                <a:r>
                  <a:rPr lang="en-US" dirty="0"/>
                  <a:t>. So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sSup>
                              <m:sSupPr>
                                <m:ctrlPr>
                                  <a:rPr lang="en-US" b="0" i="1" smtClean="0">
                                    <a:latin typeface="Cambria Math" panose="02040503050406030204" pitchFamily="18" charset="0"/>
                                  </a:rPr>
                                </m:ctrlPr>
                              </m:sSupPr>
                              <m:e>
                                <m:r>
                                  <a:rPr lang="en-US" i="1">
                                    <a:latin typeface="Cambria Math" panose="02040503050406030204" pitchFamily="18" charset="0"/>
                                  </a:rPr>
                                  <m:t>𝑖</m:t>
                                </m:r>
                              </m:e>
                              <m:sup>
                                <m:r>
                                  <a:rPr lang="en-US" b="0" i="1" smtClean="0">
                                    <a:latin typeface="Cambria Math" panose="02040503050406030204" pitchFamily="18" charset="0"/>
                                  </a:rPr>
                                  <m:t>∗</m:t>
                                </m:r>
                              </m:sup>
                            </m:sSup>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sSup>
                              <m:sSupPr>
                                <m:ctrlPr>
                                  <a:rPr lang="en-US" b="0" i="1" smtClean="0">
                                    <a:latin typeface="Cambria Math" panose="02040503050406030204" pitchFamily="18" charset="0"/>
                                  </a:rPr>
                                </m:ctrlPr>
                              </m:sSupPr>
                              <m:e>
                                <m:r>
                                  <a:rPr lang="en-US" i="1">
                                    <a:latin typeface="Cambria Math" panose="02040503050406030204" pitchFamily="18" charset="0"/>
                                  </a:rPr>
                                  <m:t>𝑖</m:t>
                                </m:r>
                              </m:e>
                              <m:sup>
                                <m:r>
                                  <a:rPr lang="en-US" b="0" i="1" smtClean="0">
                                    <a:latin typeface="Cambria Math" panose="02040503050406030204" pitchFamily="18" charset="0"/>
                                  </a:rPr>
                                  <m:t>∗</m:t>
                                </m:r>
                              </m:sup>
                            </m:sSup>
                          </m:sub>
                        </m:sSub>
                      </m:den>
                    </m:f>
                  </m:oMath>
                </a14:m>
                <a:r>
                  <a:rPr lang="en-US" dirty="0"/>
                  <a:t>.</a:t>
                </a:r>
              </a:p>
              <a:p>
                <a:r>
                  <a:rPr lang="en-US" dirty="0"/>
                  <a:t>When </a:t>
                </a:r>
                <a14:m>
                  <m:oMath xmlns:m="http://schemas.openxmlformats.org/officeDocument/2006/math">
                    <m:r>
                      <a:rPr lang="en-US" i="1">
                        <a:latin typeface="Cambria Math" panose="02040503050406030204" pitchFamily="18" charset="0"/>
                      </a:rPr>
                      <m:t>𝛼</m:t>
                    </m:r>
                    <m:r>
                      <a:rPr lang="en-US" b="0" i="1" smtClean="0">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Sub>
                      </m:den>
                    </m:f>
                  </m:oMath>
                </a14:m>
                <a:r>
                  <a:rPr lang="en-US" dirty="0"/>
                  <a:t>, we have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sub>
                      <m:sup>
                        <m:r>
                          <a:rPr lang="en-US" b="0" i="1" smtClean="0">
                            <a:latin typeface="Cambria Math" panose="02040503050406030204" pitchFamily="18" charset="0"/>
                          </a:rPr>
                          <m:t>′</m:t>
                        </m:r>
                      </m:sup>
                    </m:sSubSup>
                    <m:r>
                      <a:rPr lang="en-US" b="0" i="1" smtClean="0">
                        <a:latin typeface="Cambria Math" panose="02040503050406030204" pitchFamily="18" charset="0"/>
                      </a:rPr>
                      <m:t>=0</m:t>
                    </m:r>
                  </m:oMath>
                </a14:m>
                <a:r>
                  <a:rPr lang="en-US" dirty="0"/>
                  <a:t> and a neighboring vertex is reached</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519" t="-1728" r="-1852" b="-7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35</a:t>
            </a:fld>
            <a:endParaRPr lang="en-US" dirty="0"/>
          </a:p>
        </p:txBody>
      </p:sp>
    </p:spTree>
    <p:extLst>
      <p:ext uri="{BB962C8B-B14F-4D97-AF65-F5344CB8AC3E}">
        <p14:creationId xmlns:p14="http://schemas.microsoft.com/office/powerpoint/2010/main" val="3445355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36</a:t>
            </a:fld>
            <a:endParaRPr lang="en-US"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982995228"/>
                  </p:ext>
                </p:extLst>
              </p:nvPr>
            </p:nvGraphicFramePr>
            <p:xfrm>
              <a:off x="1020116" y="1856874"/>
              <a:ext cx="6561384" cy="2731580"/>
            </p:xfrm>
            <a:graphic>
              <a:graphicData uri="http://schemas.openxmlformats.org/drawingml/2006/table">
                <a:tbl>
                  <a:tblPr firstRow="1" bandRow="1">
                    <a:tableStyleId>{9D7B26C5-4107-4FEC-AEDC-1716B250A1EF}</a:tableStyleId>
                  </a:tblPr>
                  <a:tblGrid>
                    <a:gridCol w="6561384">
                      <a:extLst>
                        <a:ext uri="{9D8B030D-6E8A-4147-A177-3AD203B41FA5}">
                          <a16:colId xmlns="" xmlns:a16="http://schemas.microsoft.com/office/drawing/2014/main" val="20000"/>
                        </a:ext>
                      </a:extLst>
                    </a:gridCol>
                  </a:tblGrid>
                  <a:tr h="370840">
                    <a:tc>
                      <a:txBody>
                        <a:bodyPr/>
                        <a:lstStyle/>
                        <a:p>
                          <a:r>
                            <a:rPr lang="en-US" dirty="0"/>
                            <a:t>Algorithm: Simplex Algorithm</a:t>
                          </a:r>
                        </a:p>
                      </a:txBody>
                      <a:tcPr/>
                    </a:tc>
                    <a:extLst>
                      <a:ext uri="{0D108BD9-81ED-4DB2-BD59-A6C34878D82A}">
                        <a16:rowId xmlns="" xmlns:a16="http://schemas.microsoft.com/office/drawing/2014/main" val="10000"/>
                      </a:ext>
                    </a:extLst>
                  </a:tr>
                  <a:tr h="370840">
                    <a:tc>
                      <a:txBody>
                        <a:bodyPr/>
                        <a:lstStyle/>
                        <a:p>
                          <a:r>
                            <a:rPr lang="en-US" dirty="0"/>
                            <a:t>Input: Standard</a:t>
                          </a:r>
                          <a:r>
                            <a:rPr lang="en-US" baseline="0" dirty="0"/>
                            <a:t>-form </a:t>
                          </a:r>
                          <a:r>
                            <a:rPr lang="en-US" dirty="0"/>
                            <a:t>LP defined by </a:t>
                          </a:r>
                          <a14:m>
                            <m:oMath xmlns:m="http://schemas.openxmlformats.org/officeDocument/2006/math">
                              <m:r>
                                <a:rPr lang="en-US" b="0" i="1" smtClean="0">
                                  <a:latin typeface="Cambria Math" panose="02040503050406030204" pitchFamily="18" charset="0"/>
                                </a:rPr>
                                <m:t>𝑐</m:t>
                              </m:r>
                            </m:oMath>
                          </a14:m>
                          <a:r>
                            <a:rPr lang="en-US" dirty="0"/>
                            <a:t>,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r>
                                <a:rPr lang="en-US" b="0" i="1" smtClean="0">
                                  <a:latin typeface="Cambria Math" panose="02040503050406030204" pitchFamily="18" charset="0"/>
                                </a:rPr>
                                <m:t>𝑏</m:t>
                              </m:r>
                            </m:oMath>
                          </a14:m>
                          <a:r>
                            <a:rPr lang="en-US" dirty="0"/>
                            <a:t>. Initial vertex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r>
                            <a:rPr lang="en-US" dirty="0"/>
                            <a:t> and corresponding</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𝐽</m:t>
                                  </m:r>
                                </m:e>
                                <m:sub>
                                  <m:r>
                                    <a:rPr lang="en-US" b="0" i="1" baseline="0" smtClean="0">
                                      <a:latin typeface="Cambria Math" panose="02040503050406030204" pitchFamily="18" charset="0"/>
                                    </a:rPr>
                                    <m:t>0</m:t>
                                  </m:r>
                                </m:sub>
                              </m:sSub>
                            </m:oMath>
                          </a14:m>
                          <a:endParaRPr lang="en-US" dirty="0"/>
                        </a:p>
                      </a:txBody>
                      <a:tcPr/>
                    </a:tc>
                    <a:extLst>
                      <a:ext uri="{0D108BD9-81ED-4DB2-BD59-A6C34878D82A}">
                        <a16:rowId xmlns="" xmlns:a16="http://schemas.microsoft.com/office/drawing/2014/main" val="10001"/>
                      </a:ext>
                    </a:extLst>
                  </a:tr>
                  <a:tr h="370840">
                    <a:tc>
                      <a:txBody>
                        <a:bodyPr/>
                        <a:lstStyle/>
                        <a:p>
                          <a:r>
                            <a:rPr lang="en-US" dirty="0"/>
                            <a:t>Initialize</a:t>
                          </a:r>
                          <a:r>
                            <a:rPr lang="en-US" baseline="0" dirty="0"/>
                            <a:t> </a:t>
                          </a:r>
                          <a14:m>
                            <m:oMath xmlns:m="http://schemas.openxmlformats.org/officeDocument/2006/math">
                              <m:r>
                                <a:rPr lang="en-US" b="0" i="1" baseline="0" smtClean="0">
                                  <a:latin typeface="Cambria Math" panose="02040503050406030204" pitchFamily="18" charset="0"/>
                                </a:rPr>
                                <m:t>𝑥</m:t>
                              </m:r>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0</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𝐽</m:t>
                              </m:r>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𝐽</m:t>
                                  </m:r>
                                </m:e>
                                <m:sub>
                                  <m:r>
                                    <a:rPr lang="en-US" b="0" i="1" baseline="0" smtClean="0">
                                      <a:latin typeface="Cambria Math" panose="02040503050406030204" pitchFamily="18" charset="0"/>
                                    </a:rPr>
                                    <m:t>0</m:t>
                                  </m:r>
                                </m:sub>
                              </m:sSub>
                            </m:oMath>
                          </a14:m>
                          <a:endParaRPr lang="en-US" dirty="0"/>
                        </a:p>
                        <a:p>
                          <a:r>
                            <a:rPr lang="en-US" dirty="0"/>
                            <a:t>Repeat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Find </a:t>
                          </a:r>
                          <a14:m>
                            <m:oMath xmlns:m="http://schemas.openxmlformats.org/officeDocument/2006/math">
                              <m:r>
                                <a:rPr lang="en-US" b="0" i="1" baseline="0" smtClean="0">
                                  <a:latin typeface="Cambria Math" panose="02040503050406030204" pitchFamily="18" charset="0"/>
                                </a:rPr>
                                <m:t>𝑗</m:t>
                              </m:r>
                            </m:oMath>
                          </a14:m>
                          <a:r>
                            <a:rPr lang="en-US" b="0" i="1" baseline="0" dirty="0">
                              <a:latin typeface="Cambria Math" panose="02040503050406030204" pitchFamily="18" charset="0"/>
                              <a:ea typeface="Cambria Math" panose="02040503050406030204" pitchFamily="18" charset="0"/>
                            </a:rPr>
                            <a:t> </a:t>
                          </a:r>
                          <a:r>
                            <a:rPr kumimoji="0" lang="en-US" kern="1200" dirty="0">
                              <a:solidFill>
                                <a:schemeClr val="tx1"/>
                              </a:solidFill>
                              <a:latin typeface="+mn-lt"/>
                              <a:ea typeface="+mn-ea"/>
                              <a:cs typeface="+mn-cs"/>
                            </a:rPr>
                            <a:t>with</a:t>
                          </a:r>
                          <a:r>
                            <a:rPr lang="en-US" b="0" i="1" baseline="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𝐽</m:t>
                                  </m:r>
                                </m:sub>
                                <m:sup>
                                  <m:r>
                                    <a:rPr lang="en-US" i="1">
                                      <a:latin typeface="Cambria Math" panose="02040503050406030204" pitchFamily="18" charset="0"/>
                                    </a:rPr>
                                    <m:t>𝑇</m:t>
                                  </m:r>
                                </m:sup>
                              </m:sSubSup>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𝐽</m:t>
                                  </m:r>
                                </m:sub>
                                <m:sup>
                                  <m:r>
                                    <a:rPr lang="en-US" i="1">
                                      <a:latin typeface="Cambria Math" panose="02040503050406030204" pitchFamily="18" charset="0"/>
                                    </a:rPr>
                                    <m:t>−1</m:t>
                                  </m:r>
                                </m:sup>
                              </m:sSubSup>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r>
                                <a:rPr lang="en-US" b="0" i="1" smtClean="0">
                                  <a:latin typeface="Cambria Math" panose="02040503050406030204" pitchFamily="18" charset="0"/>
                                </a:rPr>
                                <m:t>&lt;0</m:t>
                              </m:r>
                            </m:oMath>
                          </a14:m>
                          <a:r>
                            <a:rPr lang="en-US" b="0" i="1" baseline="0" dirty="0">
                              <a:latin typeface="Cambria Math" panose="02040503050406030204" pitchFamily="18" charset="0"/>
                              <a:ea typeface="Cambria Math" panose="02040503050406030204" pitchFamily="18" charset="0"/>
                            </a:rPr>
                            <a:t>, </a:t>
                          </a:r>
                          <a:r>
                            <a:rPr kumimoji="0" lang="en-US" kern="1200" baseline="0" dirty="0">
                              <a:solidFill>
                                <a:schemeClr val="tx1"/>
                              </a:solidFill>
                              <a:latin typeface="+mn-lt"/>
                              <a:ea typeface="+mn-ea"/>
                              <a:cs typeface="+mn-cs"/>
                            </a:rPr>
                            <a:t>break if non exists</a:t>
                          </a:r>
                        </a:p>
                        <a:p>
                          <a:r>
                            <a:rPr lang="en-US" baseline="0" dirty="0"/>
                            <a:t>         Compute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r>
                                <a:rPr lang="en-US" b="0" i="1" smtClean="0">
                                  <a:latin typeface="Cambria Math" panose="02040503050406030204" pitchFamily="18" charset="0"/>
                                </a:rPr>
                                <m:t>←</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𝐽</m:t>
                                  </m:r>
                                </m:sub>
                                <m:sup>
                                  <m:r>
                                    <a:rPr lang="en-US" i="1">
                                      <a:latin typeface="Cambria Math" panose="02040503050406030204" pitchFamily="18" charset="0"/>
                                    </a:rPr>
                                    <m:t>−1</m:t>
                                  </m:r>
                                </m:sup>
                              </m:sSubSup>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oMath>
                          </a14:m>
                          <a:r>
                            <a:rPr lang="en-US" baseline="0"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argmin</m:t>
                                      </m:r>
                                    </m:e>
                                    <m:lim>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&lt;0</m:t>
                                      </m:r>
                                    </m:lim>
                                  </m:limLow>
                                </m:fName>
                                <m:e>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den>
                                  </m:f>
                                </m:e>
                              </m:func>
                            </m:oMath>
                          </a14:m>
                          <a:r>
                            <a:rPr lang="en-US" baseline="0" dirty="0"/>
                            <a:t>,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𝛼</m:t>
                                  </m:r>
                                </m:e>
                                <m:sup>
                                  <m:r>
                                    <a:rPr lang="en-US" b="0" i="1" baseline="0" smtClean="0">
                                      <a:latin typeface="Cambria Math" panose="02040503050406030204" pitchFamily="18" charset="0"/>
                                    </a:rPr>
                                    <m:t>∗</m:t>
                                  </m:r>
                                </m:sup>
                              </m:sSup>
                              <m:r>
                                <a:rPr lang="en-US" b="0" i="1" baseline="0" smtClean="0">
                                  <a:latin typeface="Cambria Math" panose="02040503050406030204" pitchFamily="18" charset="0"/>
                                </a:rPr>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sub>
                                  </m:sSub>
                                </m:den>
                              </m:f>
                            </m:oMath>
                          </a14:m>
                          <a:endParaRPr lang="en-US" baseline="0" dirty="0"/>
                        </a:p>
                        <a:p>
                          <a:r>
                            <a:rPr lang="en-US" baseline="0" dirty="0"/>
                            <a:t>         Update </a:t>
                          </a:r>
                          <a14:m>
                            <m:oMath xmlns:m="http://schemas.openxmlformats.org/officeDocument/2006/math">
                              <m:r>
                                <a:rPr lang="en-US" b="0" i="1" baseline="0" smtClean="0">
                                  <a:latin typeface="Cambria Math" panose="02040503050406030204" pitchFamily="18" charset="0"/>
                                </a:rPr>
                                <m:t>𝐽</m:t>
                              </m:r>
                              <m:r>
                                <a:rPr lang="en-US" b="0" i="1" baseline="0" smtClean="0">
                                  <a:latin typeface="Cambria Math" panose="02040503050406030204" pitchFamily="18" charset="0"/>
                                </a:rPr>
                                <m:t>←</m:t>
                              </m:r>
                              <m:r>
                                <a:rPr lang="en-US" b="0" i="1" baseline="0" smtClean="0">
                                  <a:latin typeface="Cambria Math" panose="02040503050406030204" pitchFamily="18" charset="0"/>
                                </a:rPr>
                                <m:t>𝐽</m:t>
                              </m:r>
                              <m:r>
                                <a:rPr lang="en-US" b="0" i="1" baseline="0" smtClean="0">
                                  <a:latin typeface="Cambria Math" panose="02040503050406030204" pitchFamily="18" charset="0"/>
                                </a:rPr>
                                <m:t>\</m:t>
                              </m:r>
                              <m:r>
                                <m:rPr>
                                  <m:lit/>
                                </m:rP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𝑖</m:t>
                                  </m:r>
                                </m:e>
                                <m:sup>
                                  <m:r>
                                    <a:rPr lang="en-US" b="0" i="1" baseline="0" smtClean="0">
                                      <a:latin typeface="Cambria Math" panose="02040503050406030204" pitchFamily="18" charset="0"/>
                                    </a:rPr>
                                    <m:t>∗</m:t>
                                  </m:r>
                                </m:sup>
                              </m:sSup>
                              <m:r>
                                <a:rPr lang="en-US" b="0" i="1" baseline="0" smtClean="0">
                                  <a:latin typeface="Cambria Math" panose="02040503050406030204" pitchFamily="18" charset="0"/>
                                </a:rPr>
                                <m:t>}∪</m:t>
                              </m:r>
                              <m:d>
                                <m:dPr>
                                  <m:begChr m:val="{"/>
                                  <m:endChr m:val="}"/>
                                  <m:ctrlPr>
                                    <a:rPr lang="en-US" b="0" i="1" baseline="0" smtClean="0">
                                      <a:latin typeface="Cambria Math" panose="02040503050406030204" pitchFamily="18" charset="0"/>
                                    </a:rPr>
                                  </m:ctrlPr>
                                </m:dPr>
                                <m:e>
                                  <m:r>
                                    <a:rPr lang="en-US" b="0" i="1" baseline="0" smtClean="0">
                                      <a:latin typeface="Cambria Math" panose="02040503050406030204" pitchFamily="18" charset="0"/>
                                    </a:rPr>
                                    <m:t>𝑗</m:t>
                                  </m:r>
                                </m:e>
                              </m:d>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𝐽</m:t>
                                  </m:r>
                                </m:sub>
                              </m:sSub>
                              <m:r>
                                <a:rPr lang="en-US" b="0" i="1" baseline="0"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𝐽</m:t>
                                  </m:r>
                                </m:sub>
                              </m:sSub>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𝛼</m:t>
                                  </m:r>
                                </m:e>
                                <m:sup>
                                  <m:r>
                                    <a:rPr lang="en-US" b="0" i="1" smtClean="0">
                                      <a:latin typeface="Cambria Math" panose="02040503050406030204" pitchFamily="18" charset="0"/>
                                    </a:rPr>
                                    <m:t>∗</m:t>
                                  </m:r>
                                </m:sup>
                              </m:sSup>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𝐽</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m:t>
                                  </m:r>
                                </m:sup>
                              </m:sSup>
                            </m:oMath>
                          </a14:m>
                          <a:endParaRPr lang="en-US" b="0" baseline="0" dirty="0">
                            <a:ea typeface="Cambria Math" panose="02040503050406030204" pitchFamily="18" charset="0"/>
                          </a:endParaRPr>
                        </a:p>
                      </a:txBody>
                      <a:tcPr/>
                    </a:tc>
                    <a:extLst>
                      <a:ext uri="{0D108BD9-81ED-4DB2-BD59-A6C34878D82A}">
                        <a16:rowId xmlns="" xmlns:a16="http://schemas.microsoft.com/office/drawing/2014/main" val="1000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982995228"/>
                  </p:ext>
                </p:extLst>
              </p:nvPr>
            </p:nvGraphicFramePr>
            <p:xfrm>
              <a:off x="1020116" y="1856874"/>
              <a:ext cx="6561384" cy="2731580"/>
            </p:xfrm>
            <a:graphic>
              <a:graphicData uri="http://schemas.openxmlformats.org/drawingml/2006/table">
                <a:tbl>
                  <a:tblPr firstRow="1" bandRow="1">
                    <a:tableStyleId>{9D7B26C5-4107-4FEC-AEDC-1716B250A1EF}</a:tableStyleId>
                  </a:tblPr>
                  <a:tblGrid>
                    <a:gridCol w="6561384">
                      <a:extLst>
                        <a:ext uri="{9D8B030D-6E8A-4147-A177-3AD203B41FA5}">
                          <a16:colId xmlns:a16="http://schemas.microsoft.com/office/drawing/2014/main" xmlns="" xmlns:a14="http://schemas.microsoft.com/office/drawing/2010/main" val="20000"/>
                        </a:ext>
                      </a:extLst>
                    </a:gridCol>
                  </a:tblGrid>
                  <a:tr h="370840">
                    <a:tc>
                      <a:txBody>
                        <a:bodyPr/>
                        <a:lstStyle/>
                        <a:p>
                          <a:r>
                            <a:rPr lang="en-US" dirty="0"/>
                            <a:t>Algorithm: Simplex Algorithm</a:t>
                          </a:r>
                        </a:p>
                      </a:txBody>
                      <a:tcPr/>
                    </a:tc>
                    <a:extLst>
                      <a:ext uri="{0D108BD9-81ED-4DB2-BD59-A6C34878D82A}">
                        <a16:rowId xmlns:a16="http://schemas.microsoft.com/office/drawing/2014/main" xmlns="" xmlns:a14="http://schemas.microsoft.com/office/drawing/2010/main" val="10000"/>
                      </a:ext>
                    </a:extLst>
                  </a:tr>
                  <a:tr h="640080">
                    <a:tc>
                      <a:txBody>
                        <a:bodyPr/>
                        <a:lstStyle/>
                        <a:p>
                          <a:endParaRPr lang="en-US"/>
                        </a:p>
                      </a:txBody>
                      <a:tcPr>
                        <a:blipFill rotWithShape="0">
                          <a:blip r:embed="rId3"/>
                          <a:stretch>
                            <a:fillRect t="-62857" r="-93" b="-280000"/>
                          </a:stretch>
                        </a:blipFill>
                      </a:tcPr>
                    </a:tc>
                    <a:extLst>
                      <a:ext uri="{0D108BD9-81ED-4DB2-BD59-A6C34878D82A}">
                        <a16:rowId xmlns:a16="http://schemas.microsoft.com/office/drawing/2014/main" xmlns="" xmlns:a14="http://schemas.microsoft.com/office/drawing/2010/main" val="10001"/>
                      </a:ext>
                    </a:extLst>
                  </a:tr>
                  <a:tr h="1720660">
                    <a:tc>
                      <a:txBody>
                        <a:bodyPr/>
                        <a:lstStyle/>
                        <a:p>
                          <a:endParaRPr lang="en-US"/>
                        </a:p>
                      </a:txBody>
                      <a:tcPr>
                        <a:blipFill rotWithShape="0">
                          <a:blip r:embed="rId3"/>
                          <a:stretch>
                            <a:fillRect t="-60424" r="-93" b="-3887"/>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850233" y="4973053"/>
                <a:ext cx="7005052" cy="945643"/>
              </a:xfrm>
              <a:prstGeom prst="rect">
                <a:avLst/>
              </a:prstGeom>
              <a:noFill/>
            </p:spPr>
            <p:txBody>
              <a:bodyPr wrap="square" rtlCol="0">
                <a:spAutoFit/>
              </a:bodyPr>
              <a:lstStyle/>
              <a:p>
                <a:r>
                  <a:rPr lang="en-US" dirty="0"/>
                  <a:t>Note: In practice, when checking if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𝑗</m:t>
                        </m:r>
                      </m:sub>
                    </m:sSub>
                    <m:r>
                      <a:rPr lang="en-US" i="1">
                        <a:latin typeface="Cambria Math" panose="02040503050406030204" pitchFamily="18" charset="0"/>
                      </a:rPr>
                      <m:t>&lt;0</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r>
                      <a:rPr lang="en-US" i="1">
                        <a:latin typeface="Cambria Math" panose="02040503050406030204" pitchFamily="18" charset="0"/>
                      </a:rPr>
                      <m:t>&lt;0</m:t>
                    </m:r>
                  </m:oMath>
                </a14:m>
                <a:r>
                  <a:rPr lang="en-US" dirty="0"/>
                  <a:t> (and other tie breaking conditions), we can compare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−12</m:t>
                        </m:r>
                      </m:sup>
                    </m:sSup>
                  </m:oMath>
                </a14:m>
                <a:r>
                  <a:rPr lang="en-US" dirty="0"/>
                  <a:t> to avoid numerical issues</a:t>
                </a:r>
              </a:p>
            </p:txBody>
          </p:sp>
        </mc:Choice>
        <mc:Fallback xmlns="">
          <p:sp>
            <p:nvSpPr>
              <p:cNvPr id="8" name="TextBox 7"/>
              <p:cNvSpPr txBox="1">
                <a:spLocks noRot="1" noChangeAspect="1" noMove="1" noResize="1" noEditPoints="1" noAdjustHandles="1" noChangeArrowheads="1" noChangeShapeType="1" noTextEdit="1"/>
              </p:cNvSpPr>
              <p:nvPr/>
            </p:nvSpPr>
            <p:spPr>
              <a:xfrm>
                <a:off x="850233" y="4973053"/>
                <a:ext cx="7005052" cy="945643"/>
              </a:xfrm>
              <a:prstGeom prst="rect">
                <a:avLst/>
              </a:prstGeom>
              <a:blipFill rotWithShape="0">
                <a:blip r:embed="rId4"/>
                <a:stretch>
                  <a:fillRect l="-696" t="-3871" b="-9677"/>
                </a:stretch>
              </a:blipFill>
            </p:spPr>
            <p:txBody>
              <a:bodyPr/>
              <a:lstStyle/>
              <a:p>
                <a:r>
                  <a:rPr lang="en-US">
                    <a:noFill/>
                  </a:rPr>
                  <a:t> </a:t>
                </a:r>
              </a:p>
            </p:txBody>
          </p:sp>
        </mc:Fallback>
      </mc:AlternateContent>
    </p:spTree>
    <p:extLst>
      <p:ext uri="{BB962C8B-B14F-4D97-AF65-F5344CB8AC3E}">
        <p14:creationId xmlns:p14="http://schemas.microsoft.com/office/powerpoint/2010/main" val="1578976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p:sp>
        <p:nvSpPr>
          <p:cNvPr id="3" name="Content Placeholder 2"/>
          <p:cNvSpPr>
            <a:spLocks noGrp="1"/>
          </p:cNvSpPr>
          <p:nvPr>
            <p:ph sz="quarter" idx="1"/>
          </p:nvPr>
        </p:nvSpPr>
        <p:spPr/>
        <p:txBody>
          <a:bodyPr/>
          <a:lstStyle/>
          <a:p>
            <a:r>
              <a:rPr lang="en-US" dirty="0"/>
              <a:t>Example</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37</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98212" y="1840235"/>
                <a:ext cx="3058466" cy="16660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298212" y="1840235"/>
                <a:ext cx="3058466" cy="1666034"/>
              </a:xfrm>
              <a:prstGeom prst="rect">
                <a:avLst/>
              </a:prstGeom>
              <a:blipFill rotWithShape="0">
                <a:blip r:embed="rId3"/>
                <a:stretch>
                  <a:fillRect l="-5179" r="-398" b="-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151216" y="1170775"/>
                <a:ext cx="2498568" cy="923330"/>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oMath>
                  </m:oMathPara>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4151216" y="1170775"/>
                <a:ext cx="2498568" cy="923330"/>
              </a:xfrm>
              <a:prstGeom prst="rect">
                <a:avLst/>
              </a:prstGeom>
              <a:blipFill rotWithShape="0">
                <a:blip r:embed="rId4"/>
                <a:stretch>
                  <a:fillRect l="-1456" r="-1214" b="-714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15311" y="1797332"/>
                <a:ext cx="1950021"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a14:m>
                <a:r>
                  <a:rPr lang="en-US" sz="2000" b="0" i="1" dirty="0">
                    <a:latin typeface="Cambria Math" panose="02040503050406030204" pitchFamily="18" charset="0"/>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7115311" y="1797332"/>
                <a:ext cx="1950021" cy="307777"/>
              </a:xfrm>
              <a:prstGeom prst="rect">
                <a:avLst/>
              </a:prstGeom>
              <a:blipFill rotWithShape="0">
                <a:blip r:embed="rId5"/>
                <a:stretch>
                  <a:fillRect l="-3125" t="-28000" r="-3438" b="-48000"/>
                </a:stretch>
              </a:blipFill>
            </p:spPr>
            <p:txBody>
              <a:bodyPr/>
              <a:lstStyle/>
              <a:p>
                <a:r>
                  <a:rPr lang="en-US">
                    <a:noFill/>
                  </a:rPr>
                  <a:t> </a:t>
                </a:r>
              </a:p>
            </p:txBody>
          </p:sp>
        </mc:Fallback>
      </mc:AlternateContent>
      <p:sp>
        <p:nvSpPr>
          <p:cNvPr id="10" name="Left-Right Arrow 9"/>
          <p:cNvSpPr/>
          <p:nvPr/>
        </p:nvSpPr>
        <p:spPr>
          <a:xfrm>
            <a:off x="6685847" y="1510918"/>
            <a:ext cx="541352" cy="150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793400" y="3611648"/>
            <a:ext cx="2237938" cy="2784610"/>
          </a:xfrm>
          <a:prstGeom prst="rect">
            <a:avLst/>
          </a:prstGeom>
        </p:spPr>
      </p:pic>
      <p:sp>
        <p:nvSpPr>
          <p:cNvPr id="12" name="Freeform 11"/>
          <p:cNvSpPr/>
          <p:nvPr/>
        </p:nvSpPr>
        <p:spPr>
          <a:xfrm>
            <a:off x="1020116" y="5134844"/>
            <a:ext cx="582863" cy="572168"/>
          </a:xfrm>
          <a:custGeom>
            <a:avLst/>
            <a:gdLst>
              <a:gd name="connsiteX0" fmla="*/ 0 w 582863"/>
              <a:gd name="connsiteY0" fmla="*/ 0 h 572168"/>
              <a:gd name="connsiteX1" fmla="*/ 401053 w 582863"/>
              <a:gd name="connsiteY1" fmla="*/ 171116 h 572168"/>
              <a:gd name="connsiteX2" fmla="*/ 582863 w 582863"/>
              <a:gd name="connsiteY2" fmla="*/ 550779 h 572168"/>
              <a:gd name="connsiteX3" fmla="*/ 21389 w 582863"/>
              <a:gd name="connsiteY3" fmla="*/ 572168 h 572168"/>
              <a:gd name="connsiteX4" fmla="*/ 0 w 582863"/>
              <a:gd name="connsiteY4" fmla="*/ 0 h 57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63" h="572168">
                <a:moveTo>
                  <a:pt x="0" y="0"/>
                </a:moveTo>
                <a:lnTo>
                  <a:pt x="401053" y="171116"/>
                </a:lnTo>
                <a:lnTo>
                  <a:pt x="582863" y="550779"/>
                </a:lnTo>
                <a:lnTo>
                  <a:pt x="21389" y="57216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2506369" y="1391110"/>
                <a:ext cx="1783437"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506369" y="1391110"/>
                <a:ext cx="1783437" cy="369332"/>
              </a:xfrm>
              <a:prstGeom prst="rect">
                <a:avLst/>
              </a:prstGeom>
              <a:blipFill rotWithShape="0">
                <a:blip r:embed="rId8"/>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96282" y="5135537"/>
                <a:ext cx="403670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𝐽</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oMath>
                  </m:oMathPara>
                </a14:m>
                <a:endParaRPr lang="en-US" dirty="0">
                  <a:solidFill>
                    <a:srgbClr val="FF0000"/>
                  </a:solidFill>
                </a:endParaRPr>
              </a:p>
              <a:p>
                <a:pPr/>
                <a14:m>
                  <m:oMathPara xmlns:m="http://schemas.openxmlformats.org/officeDocument/2006/math">
                    <m:oMathParaPr>
                      <m:jc m:val="centerGroup"/>
                    </m:oMathParaPr>
                    <m:oMath xmlns:m="http://schemas.openxmlformats.org/officeDocument/2006/math">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e>
                      </m:d>
                      <m:r>
                        <a:rPr lang="en-US" b="0" i="1"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200,0</m:t>
                      </m:r>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50,0</m:t>
                      </m:r>
                      <m:r>
                        <a:rPr lang="en-US" i="1" dirty="0" smtClean="0">
                          <a:solidFill>
                            <a:srgbClr val="FF0000"/>
                          </a:solidFill>
                          <a:latin typeface="Cambria Math" panose="02040503050406030204" pitchFamily="18" charset="0"/>
                        </a:rPr>
                        <m:t>)</m:t>
                      </m:r>
                    </m:oMath>
                  </m:oMathPara>
                </a14:m>
                <a:endParaRPr lang="en-US" dirty="0">
                  <a:solidFill>
                    <a:srgbClr val="FF0000"/>
                  </a:solidFill>
                </a:endParaRPr>
              </a:p>
              <a:p>
                <a:r>
                  <a:rPr lang="en-US" dirty="0">
                    <a:solidFill>
                      <a:srgbClr val="FF0000"/>
                    </a:solidFill>
                  </a:rPr>
                  <a:t>Corresponds to vertex D in x-y space</a:t>
                </a:r>
              </a:p>
            </p:txBody>
          </p:sp>
        </mc:Choice>
        <mc:Fallback xmlns="">
          <p:sp>
            <p:nvSpPr>
              <p:cNvPr id="15" name="TextBox 14"/>
              <p:cNvSpPr txBox="1">
                <a:spLocks noRot="1" noChangeAspect="1" noMove="1" noResize="1" noEditPoints="1" noAdjustHandles="1" noChangeArrowheads="1" noChangeShapeType="1" noTextEdit="1"/>
              </p:cNvSpPr>
              <p:nvPr/>
            </p:nvSpPr>
            <p:spPr>
              <a:xfrm>
                <a:off x="4096282" y="5135537"/>
                <a:ext cx="4036702" cy="923330"/>
              </a:xfrm>
              <a:prstGeom prst="rect">
                <a:avLst/>
              </a:prstGeom>
              <a:blipFill rotWithShape="0">
                <a:blip r:embed="rId9"/>
                <a:stretch>
                  <a:fillRect l="-1360"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98087" y="2357876"/>
                <a:ext cx="5546590" cy="266040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Introduce </a:t>
                </a:r>
                <a14:m>
                  <m:oMath xmlns:m="http://schemas.openxmlformats.org/officeDocument/2006/math">
                    <m:r>
                      <a:rPr lang="en-US" b="0" i="1" smtClean="0">
                        <a:solidFill>
                          <a:srgbClr val="0070C0"/>
                        </a:solidFill>
                        <a:latin typeface="Cambria Math" panose="02040503050406030204" pitchFamily="18" charset="0"/>
                      </a:rPr>
                      <m:t>𝑗</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oMath>
                </a14:m>
                <a:r>
                  <a:rPr lang="en-US" dirty="0">
                    <a:solidFill>
                      <a:srgbClr val="0070C0"/>
                    </a:solidFill>
                  </a:rPr>
                  <a:t> to </a:t>
                </a:r>
                <a14:m>
                  <m:oMath xmlns:m="http://schemas.openxmlformats.org/officeDocument/2006/math">
                    <m:r>
                      <a:rPr lang="en-US" b="0" i="1" smtClean="0">
                        <a:solidFill>
                          <a:srgbClr val="0070C0"/>
                        </a:solidFill>
                        <a:latin typeface="Cambria Math" panose="02040503050406030204" pitchFamily="18" charset="0"/>
                      </a:rPr>
                      <m:t>𝐽</m:t>
                    </m:r>
                  </m:oMath>
                </a14:m>
                <a:endParaRPr lang="en-US" b="0" dirty="0">
                  <a:solidFill>
                    <a:srgbClr val="0070C0"/>
                  </a:solidFill>
                </a:endParaRPr>
              </a:p>
              <a:p>
                <a:pPr marL="285750" indent="-285750">
                  <a:buFont typeface="Arial" panose="020B0604020202020204" pitchFamily="34" charset="0"/>
                  <a:buChar char="•"/>
                </a:pPr>
                <a:r>
                  <a:rPr lang="en-US" dirty="0">
                    <a:solidFill>
                      <a:srgbClr val="0070C0"/>
                    </a:solidFill>
                  </a:rPr>
                  <a:t>Reduced cost </a:t>
                </a:r>
                <a14:m>
                  <m:oMath xmlns:m="http://schemas.openxmlformats.org/officeDocument/2006/math">
                    <m:sSub>
                      <m:sSubPr>
                        <m:ctrlPr>
                          <a:rPr lang="en-US" i="1">
                            <a:solidFill>
                              <a:srgbClr val="0070C0"/>
                            </a:solidFill>
                            <a:latin typeface="Cambria Math" panose="02040503050406030204" pitchFamily="18" charset="0"/>
                          </a:rPr>
                        </m:ctrlPr>
                      </m:sSubPr>
                      <m:e>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𝑐</m:t>
                            </m:r>
                          </m:e>
                        </m:acc>
                      </m:e>
                      <m:sub>
                        <m:r>
                          <a:rPr lang="en-US" i="1">
                            <a:solidFill>
                              <a:srgbClr val="0070C0"/>
                            </a:solidFill>
                            <a:latin typeface="Cambria Math" panose="02040503050406030204" pitchFamily="18" charset="0"/>
                          </a:rPr>
                          <m:t>𝑗</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𝑐</m:t>
                        </m:r>
                      </m:e>
                      <m:sub>
                        <m:r>
                          <a:rPr lang="en-US" i="1">
                            <a:solidFill>
                              <a:srgbClr val="0070C0"/>
                            </a:solidFill>
                            <a:latin typeface="Cambria Math" panose="02040503050406030204" pitchFamily="18" charset="0"/>
                          </a:rPr>
                          <m:t>𝑗</m:t>
                        </m:r>
                      </m:sub>
                    </m:sSub>
                    <m:r>
                      <a:rPr lang="en-US" i="1">
                        <a:solidFill>
                          <a:srgbClr val="0070C0"/>
                        </a:solidFill>
                        <a:latin typeface="Cambria Math" panose="02040503050406030204" pitchFamily="18" charset="0"/>
                      </a:rPr>
                      <m:t>−</m:t>
                    </m:r>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𝑐</m:t>
                        </m:r>
                      </m:e>
                      <m:sub>
                        <m:r>
                          <a:rPr lang="en-US" i="1">
                            <a:solidFill>
                              <a:srgbClr val="0070C0"/>
                            </a:solidFill>
                            <a:latin typeface="Cambria Math" panose="02040503050406030204" pitchFamily="18" charset="0"/>
                          </a:rPr>
                          <m:t>𝐽</m:t>
                        </m:r>
                      </m:sub>
                      <m:sup>
                        <m:r>
                          <a:rPr lang="en-US" i="1">
                            <a:solidFill>
                              <a:srgbClr val="0070C0"/>
                            </a:solidFill>
                            <a:latin typeface="Cambria Math" panose="02040503050406030204" pitchFamily="18" charset="0"/>
                          </a:rPr>
                          <m:t>𝑇</m:t>
                        </m:r>
                      </m:sup>
                    </m:sSubSup>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𝐽</m:t>
                        </m:r>
                      </m:sub>
                      <m:sup>
                        <m:r>
                          <a:rPr lang="en-US" i="1">
                            <a:solidFill>
                              <a:srgbClr val="0070C0"/>
                            </a:solidFill>
                            <a:latin typeface="Cambria Math" panose="02040503050406030204" pitchFamily="18" charset="0"/>
                          </a:rPr>
                          <m:t>−1</m:t>
                        </m:r>
                      </m:sup>
                    </m:sSubSup>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𝑗</m:t>
                        </m:r>
                      </m:sub>
                    </m:sSub>
                    <m:r>
                      <a:rPr lang="en-US" b="0" i="1" smtClean="0">
                        <a:solidFill>
                          <a:srgbClr val="0070C0"/>
                        </a:solidFill>
                        <a:latin typeface="Cambria Math" panose="02040503050406030204" pitchFamily="18" charset="0"/>
                      </a:rPr>
                      <m:t>=−30−0=−30</m:t>
                    </m:r>
                  </m:oMath>
                </a14:m>
                <a:r>
                  <a:rPr lang="en-US" dirty="0">
                    <a:solidFill>
                      <a:srgbClr val="0070C0"/>
                    </a:solidFill>
                  </a:rPr>
                  <a:t>. If </a:t>
                </a:r>
                <a14:m>
                  <m:oMath xmlns:m="http://schemas.openxmlformats.org/officeDocument/2006/math">
                    <m:r>
                      <a:rPr lang="en-US" b="0" i="1" smtClean="0">
                        <a:solidFill>
                          <a:srgbClr val="0070C0"/>
                        </a:solidFill>
                        <a:latin typeface="Cambria Math" panose="02040503050406030204" pitchFamily="18" charset="0"/>
                      </a:rPr>
                      <m:t>𝑥</m:t>
                    </m:r>
                  </m:oMath>
                </a14:m>
                <a:r>
                  <a:rPr lang="en-US" dirty="0">
                    <a:solidFill>
                      <a:srgbClr val="0070C0"/>
                    </a:solidFill>
                  </a:rPr>
                  <a:t> increases by </a:t>
                </a:r>
                <a14:m>
                  <m:oMath xmlns:m="http://schemas.openxmlformats.org/officeDocument/2006/math">
                    <m:r>
                      <a:rPr lang="en-US" b="0" i="1" smtClean="0">
                        <a:solidFill>
                          <a:srgbClr val="0070C0"/>
                        </a:solidFill>
                        <a:latin typeface="Cambria Math" panose="02040503050406030204" pitchFamily="18" charset="0"/>
                      </a:rPr>
                      <m:t>𝛼</m:t>
                    </m:r>
                  </m:oMath>
                </a14:m>
                <a:r>
                  <a:rPr lang="en-US" dirty="0">
                    <a:solidFill>
                      <a:srgbClr val="0070C0"/>
                    </a:solidFill>
                  </a:rPr>
                  <a:t>, </a:t>
                </a:r>
                <a:r>
                  <a:rPr lang="en-US" dirty="0" err="1">
                    <a:solidFill>
                      <a:srgbClr val="0070C0"/>
                    </a:solidFill>
                  </a:rPr>
                  <a:t>obj</a:t>
                </a:r>
                <a:r>
                  <a:rPr lang="en-US" dirty="0">
                    <a:solidFill>
                      <a:srgbClr val="0070C0"/>
                    </a:solidFill>
                  </a:rPr>
                  <a:t> value decreases by </a:t>
                </a:r>
                <a14:m>
                  <m:oMath xmlns:m="http://schemas.openxmlformats.org/officeDocument/2006/math">
                    <m:r>
                      <a:rPr lang="en-US" b="0" i="1" smtClean="0">
                        <a:solidFill>
                          <a:srgbClr val="0070C0"/>
                        </a:solidFill>
                        <a:latin typeface="Cambria Math" panose="02040503050406030204" pitchFamily="18" charset="0"/>
                      </a:rPr>
                      <m:t>30</m:t>
                    </m:r>
                    <m:r>
                      <a:rPr lang="en-US" b="0" i="1" smtClean="0">
                        <a:solidFill>
                          <a:srgbClr val="0070C0"/>
                        </a:solidFill>
                        <a:latin typeface="Cambria Math" panose="02040503050406030204" pitchFamily="18" charset="0"/>
                      </a:rPr>
                      <m:t>𝛼</m:t>
                    </m:r>
                  </m:oMath>
                </a14:m>
                <a:endParaRPr lang="en-US" b="0" dirty="0">
                  <a:solidFill>
                    <a:srgbClr val="0070C0"/>
                  </a:solidFill>
                </a:endParaRPr>
              </a:p>
              <a:p>
                <a:pPr marL="285750" indent="-285750">
                  <a:buFont typeface="Arial" panose="020B0604020202020204" pitchFamily="34" charset="0"/>
                  <a:buChar char="•"/>
                </a:pP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𝑑</m:t>
                        </m:r>
                      </m:e>
                      <m:sub>
                        <m:r>
                          <a:rPr lang="en-US" i="1">
                            <a:solidFill>
                              <a:srgbClr val="0070C0"/>
                            </a:solidFill>
                            <a:latin typeface="Cambria Math" panose="02040503050406030204" pitchFamily="18" charset="0"/>
                          </a:rPr>
                          <m:t>𝐽</m:t>
                        </m:r>
                      </m:sub>
                    </m:sSub>
                    <m:r>
                      <a:rPr lang="en-US" i="1">
                        <a:solidFill>
                          <a:srgbClr val="0070C0"/>
                        </a:solidFill>
                        <a:latin typeface="Cambria Math" panose="02040503050406030204" pitchFamily="18" charset="0"/>
                      </a:rPr>
                      <m:t>=−</m:t>
                    </m:r>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𝐽</m:t>
                        </m:r>
                      </m:sub>
                      <m:sup>
                        <m:r>
                          <a:rPr lang="en-US" i="1">
                            <a:solidFill>
                              <a:srgbClr val="0070C0"/>
                            </a:solidFill>
                            <a:latin typeface="Cambria Math" panose="02040503050406030204" pitchFamily="18" charset="0"/>
                          </a:rPr>
                          <m:t>−1</m:t>
                        </m:r>
                      </m:sup>
                    </m:sSubSup>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𝑗</m:t>
                        </m:r>
                      </m:sub>
                    </m:sSub>
                    <m:r>
                      <a:rPr lang="en-US" i="1">
                        <a:solidFill>
                          <a:srgbClr val="0070C0"/>
                        </a:solidFill>
                        <a:latin typeface="Cambria Math" panose="02040503050406030204" pitchFamily="18" charset="0"/>
                      </a:rPr>
                      <m:t>=</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m:rPr>
                                  <m:brk m:alnAt="7"/>
                                </m:rP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0.2</m:t>
                              </m:r>
                            </m:e>
                          </m:mr>
                          <m:mr>
                            <m:e>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4</m:t>
                              </m:r>
                            </m:e>
                          </m:mr>
                        </m:m>
                      </m:e>
                    </m:d>
                  </m:oMath>
                </a14:m>
                <a:r>
                  <a:rPr lang="en-US" dirty="0">
                    <a:solidFill>
                      <a:srgbClr val="0070C0"/>
                    </a:solidFill>
                  </a:rPr>
                  <a:t>. So if </a:t>
                </a:r>
                <a14:m>
                  <m:oMath xmlns:m="http://schemas.openxmlformats.org/officeDocument/2006/math">
                    <m:r>
                      <a:rPr lang="en-US" i="1">
                        <a:solidFill>
                          <a:srgbClr val="0070C0"/>
                        </a:solidFill>
                        <a:latin typeface="Cambria Math" panose="02040503050406030204" pitchFamily="18" charset="0"/>
                      </a:rPr>
                      <m:t>𝑥</m:t>
                    </m:r>
                  </m:oMath>
                </a14:m>
                <a:r>
                  <a:rPr lang="en-US" dirty="0">
                    <a:solidFill>
                      <a:srgbClr val="0070C0"/>
                    </a:solidFill>
                  </a:rPr>
                  <a:t> increases by </a:t>
                </a:r>
                <a14:m>
                  <m:oMath xmlns:m="http://schemas.openxmlformats.org/officeDocument/2006/math">
                    <m:r>
                      <a:rPr lang="en-US" i="1">
                        <a:solidFill>
                          <a:srgbClr val="0070C0"/>
                        </a:solidFill>
                        <a:latin typeface="Cambria Math" panose="02040503050406030204" pitchFamily="18" charset="0"/>
                      </a:rPr>
                      <m:t>𝛼</m:t>
                    </m:r>
                  </m:oMath>
                </a14:m>
                <a:r>
                  <a:rPr lang="en-US" dirty="0">
                    <a:solidFill>
                      <a:srgbClr val="0070C0"/>
                    </a:solidFill>
                  </a:rPr>
                  <a:t>, </a:t>
                </a:r>
                <a14:m>
                  <m:oMath xmlns:m="http://schemas.openxmlformats.org/officeDocument/2006/math">
                    <m:sSub>
                      <m:sSubPr>
                        <m:ctrlPr>
                          <a:rPr lang="en-US" b="0" i="1" dirty="0" smtClean="0">
                            <a:solidFill>
                              <a:srgbClr val="0070C0"/>
                            </a:solidFill>
                            <a:latin typeface="Cambria Math" panose="02040503050406030204" pitchFamily="18" charset="0"/>
                          </a:rPr>
                        </m:ctrlPr>
                      </m:sSubPr>
                      <m:e>
                        <m:r>
                          <a:rPr lang="en-US" b="0" i="1" dirty="0" smtClean="0">
                            <a:solidFill>
                              <a:srgbClr val="0070C0"/>
                            </a:solidFill>
                            <a:latin typeface="Cambria Math" panose="02040503050406030204" pitchFamily="18" charset="0"/>
                          </a:rPr>
                          <m:t>𝑠</m:t>
                        </m:r>
                      </m:e>
                      <m:sub>
                        <m:r>
                          <a:rPr lang="en-US" b="0" i="1" dirty="0" smtClean="0">
                            <a:solidFill>
                              <a:srgbClr val="0070C0"/>
                            </a:solidFill>
                            <a:latin typeface="Cambria Math" panose="02040503050406030204" pitchFamily="18" charset="0"/>
                          </a:rPr>
                          <m:t>1</m:t>
                        </m:r>
                      </m:sub>
                    </m:sSub>
                  </m:oMath>
                </a14:m>
                <a:r>
                  <a:rPr lang="en-US" dirty="0">
                    <a:solidFill>
                      <a:srgbClr val="0070C0"/>
                    </a:solidFill>
                  </a:rPr>
                  <a:t> has to decrease by </a:t>
                </a:r>
                <a14:m>
                  <m:oMath xmlns:m="http://schemas.openxmlformats.org/officeDocument/2006/math">
                    <m:r>
                      <a:rPr lang="en-US" b="0" i="1" smtClean="0">
                        <a:solidFill>
                          <a:srgbClr val="0070C0"/>
                        </a:solidFill>
                        <a:latin typeface="Cambria Math" panose="02040503050406030204" pitchFamily="18" charset="0"/>
                      </a:rPr>
                      <m:t>0.2</m:t>
                    </m:r>
                    <m:r>
                      <a:rPr lang="en-US" i="1">
                        <a:solidFill>
                          <a:srgbClr val="0070C0"/>
                        </a:solidFill>
                        <a:latin typeface="Cambria Math" panose="02040503050406030204" pitchFamily="18" charset="0"/>
                      </a:rPr>
                      <m:t>𝛼</m:t>
                    </m:r>
                  </m:oMath>
                </a14:m>
                <a:r>
                  <a:rPr lang="en-US" dirty="0">
                    <a:solidFill>
                      <a:srgbClr val="0070C0"/>
                    </a:solidFill>
                  </a:rPr>
                  <a:t>,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2</m:t>
                        </m:r>
                      </m:sub>
                    </m:sSub>
                  </m:oMath>
                </a14:m>
                <a:r>
                  <a:rPr lang="en-US" dirty="0">
                    <a:solidFill>
                      <a:srgbClr val="0070C0"/>
                    </a:solidFill>
                  </a:rPr>
                  <a:t> has to decrease by </a:t>
                </a:r>
                <a14:m>
                  <m:oMath xmlns:m="http://schemas.openxmlformats.org/officeDocument/2006/math">
                    <m:r>
                      <a:rPr lang="en-US" b="0" i="1" smtClean="0">
                        <a:solidFill>
                          <a:srgbClr val="0070C0"/>
                        </a:solidFill>
                        <a:latin typeface="Cambria Math" panose="02040503050406030204" pitchFamily="18" charset="0"/>
                      </a:rPr>
                      <m:t>4</m:t>
                    </m:r>
                    <m:r>
                      <a:rPr lang="en-US" b="0" i="1" smtClean="0">
                        <a:solidFill>
                          <a:srgbClr val="0070C0"/>
                        </a:solidFill>
                        <a:latin typeface="Cambria Math" panose="02040503050406030204" pitchFamily="18" charset="0"/>
                      </a:rPr>
                      <m:t>𝛼</m:t>
                    </m:r>
                  </m:oMath>
                </a14:m>
                <a:endParaRPr lang="en-US" dirty="0">
                  <a:solidFill>
                    <a:srgbClr val="0070C0"/>
                  </a:solidFill>
                </a:endParaRPr>
              </a:p>
              <a:p>
                <a:pPr marL="285750" indent="-285750">
                  <a:buFont typeface="Arial" panose="020B0604020202020204" pitchFamily="34" charset="0"/>
                  <a:buChar char="•"/>
                </a:pPr>
                <a14:m>
                  <m:oMath xmlns:m="http://schemas.openxmlformats.org/officeDocument/2006/math">
                    <m:r>
                      <a:rPr lang="en-US" i="1" dirty="0" smtClean="0">
                        <a:solidFill>
                          <a:srgbClr val="0070C0"/>
                        </a:solidFill>
                        <a:latin typeface="Cambria Math" panose="02040503050406030204" pitchFamily="18" charset="0"/>
                      </a:rPr>
                      <m:t>𝑥</m:t>
                    </m:r>
                  </m:oMath>
                </a14:m>
                <a:r>
                  <a:rPr lang="en-US" dirty="0">
                    <a:solidFill>
                      <a:srgbClr val="0070C0"/>
                    </a:solidFill>
                  </a:rPr>
                  <a:t> can increase by at most </a:t>
                </a:r>
                <a14:m>
                  <m:oMath xmlns:m="http://schemas.openxmlformats.org/officeDocument/2006/math">
                    <m:r>
                      <m:rPr>
                        <m:sty m:val="p"/>
                      </m:rPr>
                      <a:rPr lang="en-US" b="0" i="1" smtClean="0">
                        <a:solidFill>
                          <a:srgbClr val="0070C0"/>
                        </a:solidFill>
                        <a:latin typeface="Cambria Math" panose="02040503050406030204" pitchFamily="18" charset="0"/>
                      </a:rPr>
                      <m:t>min</m:t>
                    </m:r>
                    <m:d>
                      <m:dPr>
                        <m:begChr m:val="{"/>
                        <m:endChr m:val="}"/>
                        <m:ctrlPr>
                          <a:rPr lang="en-US" b="0" i="1" smtClean="0">
                            <a:solidFill>
                              <a:srgbClr val="0070C0"/>
                            </a:solidFill>
                            <a:latin typeface="Cambria Math" panose="02040503050406030204" pitchFamily="18" charset="0"/>
                          </a:rPr>
                        </m:ctrlPr>
                      </m:dPr>
                      <m:e>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90</m:t>
                            </m:r>
                          </m:num>
                          <m:den>
                            <m:r>
                              <a:rPr lang="en-US" b="0" i="1" smtClean="0">
                                <a:solidFill>
                                  <a:srgbClr val="0070C0"/>
                                </a:solidFill>
                                <a:latin typeface="Cambria Math" panose="02040503050406030204" pitchFamily="18" charset="0"/>
                              </a:rPr>
                              <m:t>0.2</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800</m:t>
                            </m:r>
                          </m:num>
                          <m:den>
                            <m:r>
                              <a:rPr lang="en-US" b="0" i="1" smtClean="0">
                                <a:solidFill>
                                  <a:srgbClr val="0070C0"/>
                                </a:solidFill>
                                <a:latin typeface="Cambria Math" panose="02040503050406030204" pitchFamily="18" charset="0"/>
                              </a:rPr>
                              <m:t>4</m:t>
                            </m:r>
                          </m:den>
                        </m:f>
                      </m:e>
                    </m:d>
                    <m:r>
                      <a:rPr lang="en-US" b="0" i="1" smtClean="0">
                        <a:solidFill>
                          <a:srgbClr val="0070C0"/>
                        </a:solidFill>
                        <a:latin typeface="Cambria Math" panose="02040503050406030204" pitchFamily="18" charset="0"/>
                      </a:rPr>
                      <m:t>=200</m:t>
                    </m:r>
                  </m:oMath>
                </a14:m>
                <a:r>
                  <a:rPr lang="en-US" dirty="0">
                    <a:solidFill>
                      <a:srgbClr val="0070C0"/>
                    </a:solidFill>
                  </a:rPr>
                  <a:t>, at which point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2</m:t>
                        </m:r>
                      </m:sub>
                    </m:sSub>
                  </m:oMath>
                </a14:m>
                <a:r>
                  <a:rPr lang="en-US" dirty="0">
                    <a:solidFill>
                      <a:srgbClr val="0070C0"/>
                    </a:solidFill>
                  </a:rPr>
                  <a:t> becomes </a:t>
                </a:r>
                <a14:m>
                  <m:oMath xmlns:m="http://schemas.openxmlformats.org/officeDocument/2006/math">
                    <m:r>
                      <a:rPr lang="en-US" b="0" i="1" smtClean="0">
                        <a:solidFill>
                          <a:srgbClr val="0070C0"/>
                        </a:solidFill>
                        <a:latin typeface="Cambria Math" panose="02040503050406030204" pitchFamily="18" charset="0"/>
                      </a:rPr>
                      <m:t>0</m:t>
                    </m:r>
                  </m:oMath>
                </a14:m>
                <a:endParaRPr lang="en-US" dirty="0">
                  <a:solidFill>
                    <a:srgbClr val="0070C0"/>
                  </a:solidFill>
                </a:endParaRPr>
              </a:p>
              <a:p>
                <a:pPr marL="285750" indent="-285750">
                  <a:buFont typeface="Arial" panose="020B0604020202020204" pitchFamily="34" charset="0"/>
                  <a:buChar char="•"/>
                </a:pPr>
                <a:r>
                  <a:rPr lang="en-US" dirty="0">
                    <a:solidFill>
                      <a:srgbClr val="0070C0"/>
                    </a:solidFill>
                  </a:rPr>
                  <a:t>So the new </a:t>
                </a:r>
                <a14:m>
                  <m:oMath xmlns:m="http://schemas.openxmlformats.org/officeDocument/2006/math">
                    <m:r>
                      <a:rPr lang="en-US" b="0" i="1" smtClean="0">
                        <a:solidFill>
                          <a:srgbClr val="0070C0"/>
                        </a:solidFill>
                        <a:latin typeface="Cambria Math" panose="02040503050406030204" pitchFamily="18" charset="0"/>
                      </a:rPr>
                      <m:t>𝐽</m:t>
                    </m:r>
                  </m:oMath>
                </a14:m>
                <a:r>
                  <a:rPr lang="en-US" dirty="0">
                    <a:solidFill>
                      <a:srgbClr val="0070C0"/>
                    </a:solidFill>
                  </a:rPr>
                  <a:t> is </a:t>
                </a:r>
                <a14:m>
                  <m:oMath xmlns:m="http://schemas.openxmlformats.org/officeDocument/2006/math">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oMath>
                </a14:m>
                <a:endParaRPr lang="en-US"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98087" y="2357876"/>
                <a:ext cx="5546590" cy="2660408"/>
              </a:xfrm>
              <a:prstGeom prst="rect">
                <a:avLst/>
              </a:prstGeom>
              <a:blipFill rotWithShape="0">
                <a:blip r:embed="rId10"/>
                <a:stretch>
                  <a:fillRect l="-659" t="-1376" b="-2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7253893" y="1228135"/>
                <a:ext cx="1441805" cy="585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𝐽</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7253893" y="1228135"/>
                <a:ext cx="1441805" cy="585288"/>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59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p:sp>
        <p:nvSpPr>
          <p:cNvPr id="3" name="Content Placeholder 2"/>
          <p:cNvSpPr>
            <a:spLocks noGrp="1"/>
          </p:cNvSpPr>
          <p:nvPr>
            <p:ph sz="quarter" idx="1"/>
          </p:nvPr>
        </p:nvSpPr>
        <p:spPr/>
        <p:txBody>
          <a:bodyPr/>
          <a:lstStyle/>
          <a:p>
            <a:r>
              <a:rPr lang="en-US" dirty="0"/>
              <a:t>Example</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38</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98212" y="1840235"/>
                <a:ext cx="3058466" cy="16660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298212" y="1840235"/>
                <a:ext cx="3058466" cy="1666034"/>
              </a:xfrm>
              <a:prstGeom prst="rect">
                <a:avLst/>
              </a:prstGeom>
              <a:blipFill rotWithShape="0">
                <a:blip r:embed="rId3"/>
                <a:stretch>
                  <a:fillRect l="-5179" r="-398" b="-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838956" y="1175033"/>
                <a:ext cx="1862048" cy="307777"/>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=200</m:t>
                    </m:r>
                  </m:oMath>
                </a14:m>
                <a:r>
                  <a:rPr lang="en-US" sz="2000" b="0" i="1" dirty="0">
                    <a:latin typeface="Cambria Math" panose="02040503050406030204" pitchFamily="18" charset="0"/>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=50</m:t>
                    </m:r>
                  </m:oMath>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4838956" y="1175033"/>
                <a:ext cx="1862048" cy="307777"/>
              </a:xfrm>
              <a:prstGeom prst="rect">
                <a:avLst/>
              </a:prstGeom>
              <a:blipFill rotWithShape="0">
                <a:blip r:embed="rId4"/>
                <a:stretch>
                  <a:fillRect l="-3607" t="-28000" r="-3934" b="-48000"/>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793400" y="3611648"/>
            <a:ext cx="2237938" cy="2784610"/>
          </a:xfrm>
          <a:prstGeom prst="rect">
            <a:avLst/>
          </a:prstGeom>
        </p:spPr>
      </p:pic>
      <p:sp>
        <p:nvSpPr>
          <p:cNvPr id="12" name="Freeform 11"/>
          <p:cNvSpPr/>
          <p:nvPr/>
        </p:nvSpPr>
        <p:spPr>
          <a:xfrm>
            <a:off x="1020116" y="5134844"/>
            <a:ext cx="582863" cy="572168"/>
          </a:xfrm>
          <a:custGeom>
            <a:avLst/>
            <a:gdLst>
              <a:gd name="connsiteX0" fmla="*/ 0 w 582863"/>
              <a:gd name="connsiteY0" fmla="*/ 0 h 572168"/>
              <a:gd name="connsiteX1" fmla="*/ 401053 w 582863"/>
              <a:gd name="connsiteY1" fmla="*/ 171116 h 572168"/>
              <a:gd name="connsiteX2" fmla="*/ 582863 w 582863"/>
              <a:gd name="connsiteY2" fmla="*/ 550779 h 572168"/>
              <a:gd name="connsiteX3" fmla="*/ 21389 w 582863"/>
              <a:gd name="connsiteY3" fmla="*/ 572168 h 572168"/>
              <a:gd name="connsiteX4" fmla="*/ 0 w 582863"/>
              <a:gd name="connsiteY4" fmla="*/ 0 h 57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63" h="572168">
                <a:moveTo>
                  <a:pt x="0" y="0"/>
                </a:moveTo>
                <a:lnTo>
                  <a:pt x="401053" y="171116"/>
                </a:lnTo>
                <a:lnTo>
                  <a:pt x="582863" y="550779"/>
                </a:lnTo>
                <a:lnTo>
                  <a:pt x="21389" y="57216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2506369" y="1391110"/>
                <a:ext cx="1710084"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506369" y="1391110"/>
                <a:ext cx="1710084" cy="369332"/>
              </a:xfrm>
              <a:prstGeom prst="rect">
                <a:avLst/>
              </a:prstGeom>
              <a:blipFill rotWithShape="0">
                <a:blip r:embed="rId7"/>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111715" y="4734281"/>
                <a:ext cx="403670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𝐽</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𝑥</m:t>
                      </m:r>
                      <m:r>
                        <a:rPr lang="en-US"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oMath>
                  </m:oMathPara>
                </a14:m>
                <a:endParaRPr lang="en-US" dirty="0">
                  <a:solidFill>
                    <a:srgbClr val="FF0000"/>
                  </a:solidFill>
                </a:endParaRPr>
              </a:p>
              <a:p>
                <a:pPr/>
                <a14:m>
                  <m:oMathPara xmlns:m="http://schemas.openxmlformats.org/officeDocument/2006/math">
                    <m:oMathParaPr>
                      <m:jc m:val="centerGroup"/>
                    </m:oMathParaPr>
                    <m:oMath xmlns:m="http://schemas.openxmlformats.org/officeDocument/2006/math">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2</m:t>
                              </m:r>
                            </m:sub>
                          </m:sSub>
                        </m:e>
                      </m:d>
                      <m:r>
                        <a:rPr lang="en-US" b="0" i="1"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137.5,125,0,0</m:t>
                      </m:r>
                      <m:r>
                        <a:rPr lang="en-US" i="1" dirty="0" smtClean="0">
                          <a:solidFill>
                            <a:srgbClr val="FF0000"/>
                          </a:solidFill>
                          <a:latin typeface="Cambria Math" panose="02040503050406030204" pitchFamily="18" charset="0"/>
                        </a:rPr>
                        <m:t>)</m:t>
                      </m:r>
                    </m:oMath>
                  </m:oMathPara>
                </a14:m>
                <a:endParaRPr lang="en-US" dirty="0">
                  <a:solidFill>
                    <a:srgbClr val="FF0000"/>
                  </a:solidFill>
                </a:endParaRPr>
              </a:p>
              <a:p>
                <a:r>
                  <a:rPr lang="en-US" dirty="0">
                    <a:solidFill>
                      <a:srgbClr val="FF0000"/>
                    </a:solidFill>
                  </a:rPr>
                  <a:t>Corresponds to vertex B in x-y space</a:t>
                </a:r>
              </a:p>
            </p:txBody>
          </p:sp>
        </mc:Choice>
        <mc:Fallback xmlns="">
          <p:sp>
            <p:nvSpPr>
              <p:cNvPr id="15" name="TextBox 14"/>
              <p:cNvSpPr txBox="1">
                <a:spLocks noRot="1" noChangeAspect="1" noMove="1" noResize="1" noEditPoints="1" noAdjustHandles="1" noChangeArrowheads="1" noChangeShapeType="1" noTextEdit="1"/>
              </p:cNvSpPr>
              <p:nvPr/>
            </p:nvSpPr>
            <p:spPr>
              <a:xfrm>
                <a:off x="4111715" y="4734281"/>
                <a:ext cx="4036702" cy="923330"/>
              </a:xfrm>
              <a:prstGeom prst="rect">
                <a:avLst/>
              </a:prstGeom>
              <a:blipFill rotWithShape="0">
                <a:blip r:embed="rId8"/>
                <a:stretch>
                  <a:fillRect l="-1207"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98087" y="2357876"/>
                <a:ext cx="5546590" cy="241623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Introduce </a:t>
                </a:r>
                <a14:m>
                  <m:oMath xmlns:m="http://schemas.openxmlformats.org/officeDocument/2006/math">
                    <m:r>
                      <a:rPr lang="en-US" b="0" i="1" smtClean="0">
                        <a:solidFill>
                          <a:srgbClr val="0070C0"/>
                        </a:solidFill>
                        <a:latin typeface="Cambria Math" panose="02040503050406030204" pitchFamily="18" charset="0"/>
                      </a:rPr>
                      <m:t>𝑗</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oMath>
                </a14:m>
                <a:r>
                  <a:rPr lang="en-US" dirty="0">
                    <a:solidFill>
                      <a:srgbClr val="0070C0"/>
                    </a:solidFill>
                  </a:rPr>
                  <a:t> to </a:t>
                </a:r>
                <a14:m>
                  <m:oMath xmlns:m="http://schemas.openxmlformats.org/officeDocument/2006/math">
                    <m:r>
                      <a:rPr lang="en-US" b="0" i="1" smtClean="0">
                        <a:solidFill>
                          <a:srgbClr val="0070C0"/>
                        </a:solidFill>
                        <a:latin typeface="Cambria Math" panose="02040503050406030204" pitchFamily="18" charset="0"/>
                      </a:rPr>
                      <m:t>𝐽</m:t>
                    </m:r>
                  </m:oMath>
                </a14:m>
                <a:endParaRPr lang="en-US" b="0" dirty="0">
                  <a:solidFill>
                    <a:srgbClr val="0070C0"/>
                  </a:solidFill>
                </a:endParaRPr>
              </a:p>
              <a:p>
                <a:pPr marL="285750" indent="-285750">
                  <a:buFont typeface="Arial" panose="020B0604020202020204" pitchFamily="34" charset="0"/>
                  <a:buChar char="•"/>
                </a:pPr>
                <a:r>
                  <a:rPr lang="en-US" dirty="0">
                    <a:solidFill>
                      <a:srgbClr val="0070C0"/>
                    </a:solidFill>
                  </a:rPr>
                  <a:t>Reduced cost </a:t>
                </a:r>
                <a14:m>
                  <m:oMath xmlns:m="http://schemas.openxmlformats.org/officeDocument/2006/math">
                    <m:sSub>
                      <m:sSubPr>
                        <m:ctrlPr>
                          <a:rPr lang="en-US" i="1">
                            <a:solidFill>
                              <a:srgbClr val="0070C0"/>
                            </a:solidFill>
                            <a:latin typeface="Cambria Math" panose="02040503050406030204" pitchFamily="18" charset="0"/>
                          </a:rPr>
                        </m:ctrlPr>
                      </m:sSubPr>
                      <m:e>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𝑐</m:t>
                            </m:r>
                          </m:e>
                        </m:acc>
                      </m:e>
                      <m:sub>
                        <m:r>
                          <a:rPr lang="en-US" i="1">
                            <a:solidFill>
                              <a:srgbClr val="0070C0"/>
                            </a:solidFill>
                            <a:latin typeface="Cambria Math" panose="02040503050406030204" pitchFamily="18" charset="0"/>
                          </a:rPr>
                          <m:t>𝑗</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𝑐</m:t>
                        </m:r>
                      </m:e>
                      <m:sub>
                        <m:r>
                          <a:rPr lang="en-US" i="1">
                            <a:solidFill>
                              <a:srgbClr val="0070C0"/>
                            </a:solidFill>
                            <a:latin typeface="Cambria Math" panose="02040503050406030204" pitchFamily="18" charset="0"/>
                          </a:rPr>
                          <m:t>𝑗</m:t>
                        </m:r>
                      </m:sub>
                    </m:sSub>
                    <m:r>
                      <a:rPr lang="en-US" i="1">
                        <a:solidFill>
                          <a:srgbClr val="0070C0"/>
                        </a:solidFill>
                        <a:latin typeface="Cambria Math" panose="02040503050406030204" pitchFamily="18" charset="0"/>
                      </a:rPr>
                      <m:t>−</m:t>
                    </m:r>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𝑐</m:t>
                        </m:r>
                      </m:e>
                      <m:sub>
                        <m:r>
                          <a:rPr lang="en-US" i="1">
                            <a:solidFill>
                              <a:srgbClr val="0070C0"/>
                            </a:solidFill>
                            <a:latin typeface="Cambria Math" panose="02040503050406030204" pitchFamily="18" charset="0"/>
                          </a:rPr>
                          <m:t>𝐽</m:t>
                        </m:r>
                      </m:sub>
                      <m:sup>
                        <m:r>
                          <a:rPr lang="en-US" i="1">
                            <a:solidFill>
                              <a:srgbClr val="0070C0"/>
                            </a:solidFill>
                            <a:latin typeface="Cambria Math" panose="02040503050406030204" pitchFamily="18" charset="0"/>
                          </a:rPr>
                          <m:t>𝑇</m:t>
                        </m:r>
                      </m:sup>
                    </m:sSubSup>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𝐽</m:t>
                        </m:r>
                      </m:sub>
                      <m:sup>
                        <m:r>
                          <a:rPr lang="en-US" i="1">
                            <a:solidFill>
                              <a:srgbClr val="0070C0"/>
                            </a:solidFill>
                            <a:latin typeface="Cambria Math" panose="02040503050406030204" pitchFamily="18" charset="0"/>
                          </a:rPr>
                          <m:t>−1</m:t>
                        </m:r>
                      </m:sup>
                    </m:sSubSup>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𝑗</m:t>
                        </m:r>
                      </m:sub>
                    </m:sSub>
                    <m:r>
                      <a:rPr lang="en-US" b="0" i="1" smtClean="0">
                        <a:solidFill>
                          <a:srgbClr val="0070C0"/>
                        </a:solidFill>
                        <a:latin typeface="Cambria Math" panose="02040503050406030204" pitchFamily="18" charset="0"/>
                      </a:rPr>
                      <m:t>=−15</m:t>
                    </m:r>
                  </m:oMath>
                </a14:m>
                <a:endParaRPr lang="en-US" b="0" i="1" dirty="0">
                  <a:solidFill>
                    <a:srgbClr val="0070C0"/>
                  </a:solidFill>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𝑑</m:t>
                        </m:r>
                      </m:e>
                      <m:sub>
                        <m:r>
                          <a:rPr lang="en-US" i="1">
                            <a:solidFill>
                              <a:srgbClr val="0070C0"/>
                            </a:solidFill>
                            <a:latin typeface="Cambria Math" panose="02040503050406030204" pitchFamily="18" charset="0"/>
                          </a:rPr>
                          <m:t>𝐽</m:t>
                        </m:r>
                      </m:sub>
                    </m:sSub>
                    <m:r>
                      <a:rPr lang="en-US" i="1">
                        <a:solidFill>
                          <a:srgbClr val="0070C0"/>
                        </a:solidFill>
                        <a:latin typeface="Cambria Math" panose="02040503050406030204" pitchFamily="18" charset="0"/>
                      </a:rPr>
                      <m:t>=−</m:t>
                    </m:r>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𝐽</m:t>
                        </m:r>
                      </m:sub>
                      <m:sup>
                        <m:r>
                          <a:rPr lang="en-US" i="1">
                            <a:solidFill>
                              <a:srgbClr val="0070C0"/>
                            </a:solidFill>
                            <a:latin typeface="Cambria Math" panose="02040503050406030204" pitchFamily="18" charset="0"/>
                          </a:rPr>
                          <m:t>−1</m:t>
                        </m:r>
                      </m:sup>
                    </m:sSubSup>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𝑗</m:t>
                        </m:r>
                      </m:sub>
                    </m:sSub>
                    <m:r>
                      <a:rPr lang="en-US" i="1">
                        <a:solidFill>
                          <a:srgbClr val="0070C0"/>
                        </a:solidFill>
                        <a:latin typeface="Cambria Math" panose="02040503050406030204" pitchFamily="18" charset="0"/>
                      </a:rPr>
                      <m:t>=</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a:rPr lang="en-US" b="0" i="1" smtClean="0">
                                  <a:solidFill>
                                    <a:srgbClr val="0070C0"/>
                                  </a:solidFill>
                                  <a:latin typeface="Cambria Math" panose="02040503050406030204" pitchFamily="18" charset="0"/>
                                </a:rPr>
                                <m:t>−0.5</m:t>
                              </m:r>
                            </m:e>
                          </m:mr>
                          <m:mr>
                            <m:e>
                              <m:r>
                                <a:rPr lang="en-US" b="0" i="1" smtClean="0">
                                  <a:solidFill>
                                    <a:srgbClr val="0070C0"/>
                                  </a:solidFill>
                                  <a:latin typeface="Cambria Math" panose="02040503050406030204" pitchFamily="18" charset="0"/>
                                </a:rPr>
                                <m:t>−0.4</m:t>
                              </m:r>
                            </m:e>
                          </m:mr>
                        </m:m>
                      </m:e>
                    </m:d>
                  </m:oMath>
                </a14:m>
                <a:r>
                  <a:rPr lang="en-US" dirty="0">
                    <a:solidFill>
                      <a:srgbClr val="0070C0"/>
                    </a:solidFill>
                  </a:rPr>
                  <a:t>. So if </a:t>
                </a:r>
                <a14:m>
                  <m:oMath xmlns:m="http://schemas.openxmlformats.org/officeDocument/2006/math">
                    <m:r>
                      <a:rPr lang="en-US" b="0" i="1" smtClean="0">
                        <a:solidFill>
                          <a:srgbClr val="0070C0"/>
                        </a:solidFill>
                        <a:latin typeface="Cambria Math" panose="02040503050406030204" pitchFamily="18" charset="0"/>
                      </a:rPr>
                      <m:t>𝑦</m:t>
                    </m:r>
                  </m:oMath>
                </a14:m>
                <a:r>
                  <a:rPr lang="en-US" dirty="0">
                    <a:solidFill>
                      <a:srgbClr val="0070C0"/>
                    </a:solidFill>
                  </a:rPr>
                  <a:t> increases by </a:t>
                </a:r>
                <a14:m>
                  <m:oMath xmlns:m="http://schemas.openxmlformats.org/officeDocument/2006/math">
                    <m:r>
                      <a:rPr lang="en-US" i="1">
                        <a:solidFill>
                          <a:srgbClr val="0070C0"/>
                        </a:solidFill>
                        <a:latin typeface="Cambria Math" panose="02040503050406030204" pitchFamily="18" charset="0"/>
                      </a:rPr>
                      <m:t>𝛼</m:t>
                    </m:r>
                  </m:oMath>
                </a14:m>
                <a:r>
                  <a:rPr lang="en-US" dirty="0">
                    <a:solidFill>
                      <a:srgbClr val="0070C0"/>
                    </a:solidFill>
                  </a:rPr>
                  <a:t>, </a:t>
                </a:r>
                <a14:m>
                  <m:oMath xmlns:m="http://schemas.openxmlformats.org/officeDocument/2006/math">
                    <m:r>
                      <a:rPr lang="en-US" b="0" i="1" dirty="0" smtClean="0">
                        <a:solidFill>
                          <a:srgbClr val="0070C0"/>
                        </a:solidFill>
                        <a:latin typeface="Cambria Math" panose="02040503050406030204" pitchFamily="18" charset="0"/>
                      </a:rPr>
                      <m:t>𝑥</m:t>
                    </m:r>
                  </m:oMath>
                </a14:m>
                <a:r>
                  <a:rPr lang="en-US" dirty="0">
                    <a:solidFill>
                      <a:srgbClr val="0070C0"/>
                    </a:solidFill>
                  </a:rPr>
                  <a:t> has to decrease by </a:t>
                </a:r>
                <a14:m>
                  <m:oMath xmlns:m="http://schemas.openxmlformats.org/officeDocument/2006/math">
                    <m:r>
                      <a:rPr lang="en-US" b="0" i="1" smtClean="0">
                        <a:solidFill>
                          <a:srgbClr val="0070C0"/>
                        </a:solidFill>
                        <a:latin typeface="Cambria Math" panose="02040503050406030204" pitchFamily="18" charset="0"/>
                      </a:rPr>
                      <m:t>0.5</m:t>
                    </m:r>
                    <m:r>
                      <a:rPr lang="en-US" i="1">
                        <a:solidFill>
                          <a:srgbClr val="0070C0"/>
                        </a:solidFill>
                        <a:latin typeface="Cambria Math" panose="02040503050406030204" pitchFamily="18" charset="0"/>
                      </a:rPr>
                      <m:t>𝛼</m:t>
                    </m:r>
                  </m:oMath>
                </a14:m>
                <a:r>
                  <a:rPr lang="en-US" dirty="0">
                    <a:solidFill>
                      <a:srgbClr val="0070C0"/>
                    </a:solidFill>
                  </a:rPr>
                  <a:t>,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1</m:t>
                        </m:r>
                      </m:sub>
                    </m:sSub>
                  </m:oMath>
                </a14:m>
                <a:r>
                  <a:rPr lang="en-US" dirty="0">
                    <a:solidFill>
                      <a:srgbClr val="0070C0"/>
                    </a:solidFill>
                  </a:rPr>
                  <a:t> has to decrease by </a:t>
                </a:r>
                <a14:m>
                  <m:oMath xmlns:m="http://schemas.openxmlformats.org/officeDocument/2006/math">
                    <m:r>
                      <a:rPr lang="en-US" i="1">
                        <a:solidFill>
                          <a:srgbClr val="0070C0"/>
                        </a:solidFill>
                        <a:latin typeface="Cambria Math" panose="02040503050406030204" pitchFamily="18" charset="0"/>
                      </a:rPr>
                      <m:t>0</m:t>
                    </m:r>
                    <m:r>
                      <a:rPr lang="en-US" b="0" i="1" smtClean="0">
                        <a:solidFill>
                          <a:srgbClr val="0070C0"/>
                        </a:solidFill>
                        <a:latin typeface="Cambria Math" panose="02040503050406030204" pitchFamily="18" charset="0"/>
                      </a:rPr>
                      <m:t>.4</m:t>
                    </m:r>
                    <m:r>
                      <a:rPr lang="en-US" b="0" i="1" smtClean="0">
                        <a:solidFill>
                          <a:srgbClr val="0070C0"/>
                        </a:solidFill>
                        <a:latin typeface="Cambria Math" panose="02040503050406030204" pitchFamily="18" charset="0"/>
                      </a:rPr>
                      <m:t>𝛼</m:t>
                    </m:r>
                  </m:oMath>
                </a14:m>
                <a:endParaRPr lang="en-US" dirty="0">
                  <a:solidFill>
                    <a:srgbClr val="0070C0"/>
                  </a:solidFill>
                </a:endParaRPr>
              </a:p>
              <a:p>
                <a:pPr marL="285750" indent="-285750">
                  <a:buFont typeface="Arial" panose="020B0604020202020204" pitchFamily="34" charset="0"/>
                  <a:buChar char="•"/>
                </a:pPr>
                <a14:m>
                  <m:oMath xmlns:m="http://schemas.openxmlformats.org/officeDocument/2006/math">
                    <m:r>
                      <a:rPr lang="en-US" b="0" i="1" dirty="0" smtClean="0">
                        <a:solidFill>
                          <a:srgbClr val="0070C0"/>
                        </a:solidFill>
                        <a:latin typeface="Cambria Math" panose="02040503050406030204" pitchFamily="18" charset="0"/>
                      </a:rPr>
                      <m:t>𝑦</m:t>
                    </m:r>
                  </m:oMath>
                </a14:m>
                <a:r>
                  <a:rPr lang="en-US" dirty="0">
                    <a:solidFill>
                      <a:srgbClr val="0070C0"/>
                    </a:solidFill>
                  </a:rPr>
                  <a:t> can increase by at most </a:t>
                </a:r>
                <a14:m>
                  <m:oMath xmlns:m="http://schemas.openxmlformats.org/officeDocument/2006/math">
                    <m:r>
                      <m:rPr>
                        <m:sty m:val="p"/>
                      </m:rPr>
                      <a:rPr lang="en-US" b="0" i="1" smtClean="0">
                        <a:solidFill>
                          <a:srgbClr val="0070C0"/>
                        </a:solidFill>
                        <a:latin typeface="Cambria Math" panose="02040503050406030204" pitchFamily="18" charset="0"/>
                      </a:rPr>
                      <m:t>min</m:t>
                    </m:r>
                    <m:d>
                      <m:dPr>
                        <m:begChr m:val="{"/>
                        <m:endChr m:val="}"/>
                        <m:ctrlPr>
                          <a:rPr lang="en-US" b="0" i="1" smtClean="0">
                            <a:solidFill>
                              <a:srgbClr val="0070C0"/>
                            </a:solidFill>
                            <a:latin typeface="Cambria Math" panose="02040503050406030204" pitchFamily="18" charset="0"/>
                          </a:rPr>
                        </m:ctrlPr>
                      </m:dPr>
                      <m:e>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200</m:t>
                            </m:r>
                          </m:num>
                          <m:den>
                            <m:r>
                              <a:rPr lang="en-US" b="0" i="1" smtClean="0">
                                <a:solidFill>
                                  <a:srgbClr val="0070C0"/>
                                </a:solidFill>
                                <a:latin typeface="Cambria Math" panose="02040503050406030204" pitchFamily="18" charset="0"/>
                              </a:rPr>
                              <m:t>0.5</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50</m:t>
                            </m:r>
                          </m:num>
                          <m:den>
                            <m:r>
                              <a:rPr lang="en-US" b="0" i="1" smtClean="0">
                                <a:solidFill>
                                  <a:srgbClr val="0070C0"/>
                                </a:solidFill>
                                <a:latin typeface="Cambria Math" panose="02040503050406030204" pitchFamily="18" charset="0"/>
                              </a:rPr>
                              <m:t>0.4</m:t>
                            </m:r>
                          </m:den>
                        </m:f>
                      </m:e>
                    </m:d>
                    <m:r>
                      <a:rPr lang="en-US" b="0" i="1" smtClean="0">
                        <a:solidFill>
                          <a:srgbClr val="0070C0"/>
                        </a:solidFill>
                        <a:latin typeface="Cambria Math" panose="02040503050406030204" pitchFamily="18" charset="0"/>
                      </a:rPr>
                      <m:t>=125</m:t>
                    </m:r>
                  </m:oMath>
                </a14:m>
                <a:r>
                  <a:rPr lang="en-US" dirty="0">
                    <a:solidFill>
                      <a:srgbClr val="0070C0"/>
                    </a:solidFill>
                  </a:rPr>
                  <a:t>, at which point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1</m:t>
                        </m:r>
                      </m:sub>
                    </m:sSub>
                  </m:oMath>
                </a14:m>
                <a:r>
                  <a:rPr lang="en-US" dirty="0">
                    <a:solidFill>
                      <a:srgbClr val="0070C0"/>
                    </a:solidFill>
                  </a:rPr>
                  <a:t> becomes </a:t>
                </a:r>
                <a14:m>
                  <m:oMath xmlns:m="http://schemas.openxmlformats.org/officeDocument/2006/math">
                    <m:r>
                      <a:rPr lang="en-US" b="0" i="1" smtClean="0">
                        <a:solidFill>
                          <a:srgbClr val="0070C0"/>
                        </a:solidFill>
                        <a:latin typeface="Cambria Math" panose="02040503050406030204" pitchFamily="18" charset="0"/>
                      </a:rPr>
                      <m:t>0</m:t>
                    </m:r>
                  </m:oMath>
                </a14:m>
                <a:endParaRPr lang="en-US" dirty="0">
                  <a:solidFill>
                    <a:srgbClr val="0070C0"/>
                  </a:solidFill>
                </a:endParaRPr>
              </a:p>
              <a:p>
                <a:pPr marL="285750" indent="-285750">
                  <a:buFont typeface="Arial" panose="020B0604020202020204" pitchFamily="34" charset="0"/>
                  <a:buChar char="•"/>
                </a:pPr>
                <a:r>
                  <a:rPr lang="en-US" dirty="0">
                    <a:solidFill>
                      <a:srgbClr val="0070C0"/>
                    </a:solidFill>
                  </a:rPr>
                  <a:t>So the new </a:t>
                </a:r>
                <a14:m>
                  <m:oMath xmlns:m="http://schemas.openxmlformats.org/officeDocument/2006/math">
                    <m:r>
                      <a:rPr lang="en-US" b="0" i="1" smtClean="0">
                        <a:solidFill>
                          <a:srgbClr val="0070C0"/>
                        </a:solidFill>
                        <a:latin typeface="Cambria Math" panose="02040503050406030204" pitchFamily="18" charset="0"/>
                      </a:rPr>
                      <m:t>𝐽</m:t>
                    </m:r>
                  </m:oMath>
                </a14:m>
                <a:r>
                  <a:rPr lang="en-US" dirty="0">
                    <a:solidFill>
                      <a:srgbClr val="0070C0"/>
                    </a:solidFill>
                  </a:rPr>
                  <a:t> is </a:t>
                </a:r>
                <a14:m>
                  <m:oMath xmlns:m="http://schemas.openxmlformats.org/officeDocument/2006/math">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oMath>
                </a14:m>
                <a:endParaRPr lang="en-US"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98087" y="2357876"/>
                <a:ext cx="5546590" cy="2416239"/>
              </a:xfrm>
              <a:prstGeom prst="rect">
                <a:avLst/>
              </a:prstGeom>
              <a:blipFill rotWithShape="0">
                <a:blip r:embed="rId9"/>
                <a:stretch>
                  <a:fillRect l="-659" t="-1515" b="-3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278480" y="1530062"/>
                <a:ext cx="1618135" cy="585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𝐽</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2"/>
                                    <m:mcJc m:val="center"/>
                                  </m:mcPr>
                                </m:mc>
                              </m:mcs>
                              <m:ctrlPr>
                                <a:rPr lang="en-US" i="1">
                                  <a:solidFill>
                                    <a:schemeClr val="tx1"/>
                                  </a:solidFill>
                                  <a:latin typeface="Cambria Math" panose="02040503050406030204" pitchFamily="18" charset="0"/>
                                </a:rPr>
                              </m:ctrlPr>
                            </m:mPr>
                            <m:mr>
                              <m:e>
                                <m:r>
                                  <a:rPr lang="en-US" b="0" i="1" smtClean="0">
                                    <a:solidFill>
                                      <a:schemeClr val="tx1"/>
                                    </a:solidFill>
                                    <a:latin typeface="Cambria Math" panose="02040503050406030204" pitchFamily="18" charset="0"/>
                                  </a:rPr>
                                  <m:t>0.2</m:t>
                                </m:r>
                              </m:e>
                              <m:e>
                                <m:r>
                                  <a:rPr lang="en-US" b="0" i="1" smtClean="0">
                                    <a:solidFill>
                                      <a:schemeClr val="tx1"/>
                                    </a:solidFill>
                                    <a:latin typeface="Cambria Math" panose="02040503050406030204" pitchFamily="18" charset="0"/>
                                  </a:rPr>
                                  <m:t>1</m:t>
                                </m:r>
                              </m:e>
                            </m:mr>
                            <m:mr>
                              <m:e>
                                <m:r>
                                  <a:rPr lang="en-US" b="0" i="1" smtClean="0">
                                    <a:solidFill>
                                      <a:schemeClr val="tx1"/>
                                    </a:solidFill>
                                    <a:latin typeface="Cambria Math" panose="02040503050406030204" pitchFamily="18" charset="0"/>
                                  </a:rPr>
                                  <m:t>4</m:t>
                                </m:r>
                              </m:e>
                              <m:e>
                                <m:r>
                                  <a:rPr lang="en-US" b="0" i="1" smtClean="0">
                                    <a:solidFill>
                                      <a:schemeClr val="tx1"/>
                                    </a:solidFill>
                                    <a:latin typeface="Cambria Math" panose="02040503050406030204" pitchFamily="18" charset="0"/>
                                  </a:rPr>
                                  <m:t>0</m:t>
                                </m:r>
                              </m:e>
                            </m:mr>
                          </m:m>
                        </m:e>
                      </m:d>
                    </m:oMath>
                  </m:oMathPara>
                </a14:m>
                <a:endParaRPr lang="en-US"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5278480" y="1530062"/>
                <a:ext cx="1618135" cy="58528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081496" y="1532578"/>
                <a:ext cx="1338380" cy="585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𝐽</m:t>
                          </m:r>
                        </m:sub>
                      </m:sSub>
                      <m:r>
                        <a:rPr lang="en-US" b="0" i="1" smtClean="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smtClean="0">
                                  <a:solidFill>
                                    <a:schemeClr val="tx1"/>
                                  </a:solidFill>
                                  <a:latin typeface="Cambria Math" panose="02040503050406030204" pitchFamily="18" charset="0"/>
                                </a:rPr>
                              </m:ctrlPr>
                            </m:mPr>
                            <m:mr>
                              <m:e>
                                <m:r>
                                  <a:rPr lang="en-US" b="0" i="1" smtClean="0">
                                    <a:solidFill>
                                      <a:schemeClr val="tx1"/>
                                    </a:solidFill>
                                    <a:latin typeface="Cambria Math" panose="02040503050406030204" pitchFamily="18" charset="0"/>
                                  </a:rPr>
                                  <m:t>−30</m:t>
                                </m:r>
                              </m:e>
                            </m:mr>
                            <m:mr>
                              <m:e>
                                <m:r>
                                  <a:rPr lang="en-US" b="0" i="1" smtClean="0">
                                    <a:solidFill>
                                      <a:schemeClr val="tx1"/>
                                    </a:solidFill>
                                    <a:latin typeface="Cambria Math" panose="02040503050406030204" pitchFamily="18" charset="0"/>
                                  </a:rPr>
                                  <m:t>0</m:t>
                                </m:r>
                              </m:e>
                            </m:mr>
                          </m:m>
                        </m:e>
                      </m:d>
                    </m:oMath>
                  </m:oMathPara>
                </a14:m>
                <a:endParaRPr lang="en-US"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081496" y="1532578"/>
                <a:ext cx="1338380" cy="58528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762955" y="1527546"/>
                <a:ext cx="1248868" cy="585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𝐴</m:t>
                          </m:r>
                        </m:e>
                        <m:sub>
                          <m:r>
                            <a:rPr lang="en-US" b="0" i="1" smtClean="0">
                              <a:solidFill>
                                <a:schemeClr val="tx1"/>
                              </a:solidFill>
                              <a:latin typeface="Cambria Math" panose="02040503050406030204" pitchFamily="18" charset="0"/>
                            </a:rPr>
                            <m:t>𝑗</m:t>
                          </m:r>
                        </m:sub>
                      </m:sSub>
                      <m:r>
                        <a:rPr lang="en-US" b="0" i="1" smtClean="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smtClean="0">
                                  <a:solidFill>
                                    <a:schemeClr val="tx1"/>
                                  </a:solidFill>
                                  <a:latin typeface="Cambria Math" panose="02040503050406030204" pitchFamily="18" charset="0"/>
                                </a:rPr>
                              </m:ctrlPr>
                            </m:mPr>
                            <m:mr>
                              <m:e>
                                <m:r>
                                  <a:rPr lang="en-US" b="0" i="1" smtClean="0">
                                    <a:solidFill>
                                      <a:schemeClr val="tx1"/>
                                    </a:solidFill>
                                    <a:latin typeface="Cambria Math" panose="02040503050406030204" pitchFamily="18" charset="0"/>
                                  </a:rPr>
                                  <m:t>0.5</m:t>
                                </m:r>
                              </m:e>
                            </m:mr>
                            <m:mr>
                              <m:e>
                                <m:r>
                                  <a:rPr lang="en-US" b="0" i="1" smtClean="0">
                                    <a:solidFill>
                                      <a:schemeClr val="tx1"/>
                                    </a:solidFill>
                                    <a:latin typeface="Cambria Math" panose="02040503050406030204" pitchFamily="18" charset="0"/>
                                  </a:rPr>
                                  <m:t>2</m:t>
                                </m:r>
                              </m:e>
                            </m:mr>
                          </m:m>
                        </m:e>
                      </m:d>
                    </m:oMath>
                  </m:oMathPara>
                </a14:m>
                <a:endParaRPr lang="en-US" dirty="0">
                  <a:solidFill>
                    <a:schemeClr val="tx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762955" y="1527546"/>
                <a:ext cx="1248868" cy="585288"/>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921493" y="1644434"/>
                <a:ext cx="115326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−30</m:t>
                      </m:r>
                    </m:oMath>
                  </m:oMathPara>
                </a14:m>
                <a:endParaRPr lang="en-US"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7921493" y="1644434"/>
                <a:ext cx="1153264" cy="391646"/>
              </a:xfrm>
              <a:prstGeom prst="rect">
                <a:avLst/>
              </a:prstGeom>
              <a:blipFill rotWithShape="0">
                <a:blip r:embed="rId1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463663" y="5661178"/>
                <a:ext cx="5481014" cy="668645"/>
              </a:xfrm>
              <a:prstGeom prst="rect">
                <a:avLst/>
              </a:prstGeom>
            </p:spPr>
            <p:txBody>
              <a:bodyPr wrap="square">
                <a:spAutoFit/>
              </a:bodyPr>
              <a:lstStyle/>
              <a:p>
                <a:pPr marL="285750" indent="-285750">
                  <a:buFont typeface="Arial" panose="020B0604020202020204" pitchFamily="34" charset="0"/>
                  <a:buChar char="•"/>
                </a:pPr>
                <a:r>
                  <a:rPr lang="en-US" dirty="0">
                    <a:solidFill>
                      <a:srgbClr val="0070C0"/>
                    </a:solidFill>
                  </a:rPr>
                  <a:t>At this point, none of the variables </a:t>
                </a:r>
                <a14:m>
                  <m:oMath xmlns:m="http://schemas.openxmlformats.org/officeDocument/2006/math">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𝐽</m:t>
                    </m:r>
                  </m:oMath>
                </a14:m>
                <a:r>
                  <a:rPr lang="en-US" dirty="0">
                    <a:solidFill>
                      <a:srgbClr val="0070C0"/>
                    </a:solidFill>
                  </a:rPr>
                  <a:t> has a negative reduced cost </a:t>
                </a:r>
                <a14:m>
                  <m:oMath xmlns:m="http://schemas.openxmlformats.org/officeDocument/2006/math">
                    <m:sSub>
                      <m:sSubPr>
                        <m:ctrlPr>
                          <a:rPr lang="en-US" i="1">
                            <a:solidFill>
                              <a:srgbClr val="0070C0"/>
                            </a:solidFill>
                            <a:latin typeface="Cambria Math" panose="02040503050406030204" pitchFamily="18" charset="0"/>
                          </a:rPr>
                        </m:ctrlPr>
                      </m:sSubPr>
                      <m:e>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𝑐</m:t>
                            </m:r>
                          </m:e>
                        </m:acc>
                      </m:e>
                      <m:sub>
                        <m:r>
                          <a:rPr lang="en-US" i="1">
                            <a:solidFill>
                              <a:srgbClr val="0070C0"/>
                            </a:solidFill>
                            <a:latin typeface="Cambria Math" panose="02040503050406030204" pitchFamily="18" charset="0"/>
                          </a:rPr>
                          <m:t>𝑗</m:t>
                        </m:r>
                      </m:sub>
                    </m:sSub>
                  </m:oMath>
                </a14:m>
                <a:r>
                  <a:rPr lang="en-US" dirty="0">
                    <a:solidFill>
                      <a:srgbClr val="0070C0"/>
                    </a:solidFill>
                  </a:rPr>
                  <a:t>, so optimal solution is found</a:t>
                </a:r>
              </a:p>
            </p:txBody>
          </p:sp>
        </mc:Choice>
        <mc:Fallback xmlns="">
          <p:sp>
            <p:nvSpPr>
              <p:cNvPr id="17" name="Rectangle 16"/>
              <p:cNvSpPr>
                <a:spLocks noRot="1" noChangeAspect="1" noMove="1" noResize="1" noEditPoints="1" noAdjustHandles="1" noChangeArrowheads="1" noChangeShapeType="1" noTextEdit="1"/>
              </p:cNvSpPr>
              <p:nvPr/>
            </p:nvSpPr>
            <p:spPr>
              <a:xfrm>
                <a:off x="3463663" y="5661178"/>
                <a:ext cx="5481014" cy="668645"/>
              </a:xfrm>
              <a:prstGeom prst="rect">
                <a:avLst/>
              </a:prstGeom>
              <a:blipFill rotWithShape="0">
                <a:blip r:embed="rId14"/>
                <a:stretch>
                  <a:fillRect l="-667" t="-5505" b="-11009"/>
                </a:stretch>
              </a:blipFill>
            </p:spPr>
            <p:txBody>
              <a:bodyPr/>
              <a:lstStyle/>
              <a:p>
                <a:r>
                  <a:rPr lang="en-US">
                    <a:noFill/>
                  </a:rPr>
                  <a:t> </a:t>
                </a:r>
              </a:p>
            </p:txBody>
          </p:sp>
        </mc:Fallback>
      </mc:AlternateContent>
    </p:spTree>
    <p:extLst>
      <p:ext uri="{BB962C8B-B14F-4D97-AF65-F5344CB8AC3E}">
        <p14:creationId xmlns:p14="http://schemas.microsoft.com/office/powerpoint/2010/main" val="22910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Simplex Algorithm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Handling degeneracy: avoid cycling over the indices</a:t>
                </a:r>
              </a:p>
              <a:p>
                <a:r>
                  <a:rPr lang="en-US" i="1" dirty="0" err="1"/>
                  <a:t>Bland’s</a:t>
                </a:r>
                <a:r>
                  <a:rPr lang="en-US" i="1" dirty="0"/>
                  <a:t> rule</a:t>
                </a:r>
              </a:p>
              <a:p>
                <a:pPr lvl="1"/>
                <a:r>
                  <a:rPr lang="en-US" dirty="0"/>
                  <a:t>At each step, choose smallest 𝑗 such that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dirty="0" smtClean="0">
                            <a:latin typeface="Cambria Math" panose="02040503050406030204" pitchFamily="18" charset="0"/>
                          </a:rPr>
                          <m:t>𝑗</m:t>
                        </m:r>
                      </m:sub>
                    </m:sSub>
                  </m:oMath>
                </a14:m>
                <a:r>
                  <a:rPr lang="en-US" dirty="0"/>
                  <a:t> &lt; 0</a:t>
                </a:r>
              </a:p>
              <a:p>
                <a:pPr lvl="1"/>
                <a:r>
                  <a:rPr lang="en-US" dirty="0"/>
                  <a:t>For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that could exit set </a:t>
                </a:r>
                <a14:m>
                  <m:oMath xmlns:m="http://schemas.openxmlformats.org/officeDocument/2006/math">
                    <m:r>
                      <a:rPr lang="en-US" b="0" i="1" dirty="0" smtClean="0">
                        <a:latin typeface="Cambria Math" panose="02040503050406030204" pitchFamily="18" charset="0"/>
                      </a:rPr>
                      <m:t>𝐽</m:t>
                    </m:r>
                  </m:oMath>
                </a14:m>
                <a:r>
                  <a:rPr lang="en-US" dirty="0"/>
                  <a:t> choose the smallest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39</a:t>
            </a:fld>
            <a:endParaRPr lang="en-US" dirty="0"/>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3544316" y="3318422"/>
            <a:ext cx="2237938" cy="2784610"/>
          </a:xfrm>
          <a:prstGeom prst="rect">
            <a:avLst/>
          </a:prstGeom>
        </p:spPr>
      </p:pic>
      <p:cxnSp>
        <p:nvCxnSpPr>
          <p:cNvPr id="22" name="Straight Connector 21"/>
          <p:cNvCxnSpPr/>
          <p:nvPr/>
        </p:nvCxnSpPr>
        <p:spPr>
          <a:xfrm>
            <a:off x="3270980" y="4201609"/>
            <a:ext cx="1968493" cy="171691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lvl="1"/>
                <a:endParaRPr lang="en-US" dirty="0"/>
              </a:p>
              <a:p>
                <a:pPr lvl="1"/>
                <a:endParaRPr lang="en-US" dirty="0"/>
              </a:p>
              <a:p>
                <a:r>
                  <a:rPr lang="en-US" dirty="0"/>
                  <a:t>Convex optimization</a:t>
                </a:r>
              </a:p>
              <a:p>
                <a:pPr lvl="1"/>
                <a14:m>
                  <m:oMath xmlns:m="http://schemas.openxmlformats.org/officeDocument/2006/math">
                    <m:r>
                      <a:rPr lang="en-US" i="1">
                        <a:latin typeface="Cambria Math" panose="02040503050406030204" pitchFamily="18" charset="0"/>
                      </a:rPr>
                      <m:t>𝑓</m:t>
                    </m:r>
                  </m:oMath>
                </a14:m>
                <a:r>
                  <a:rPr lang="en-US" dirty="0"/>
                  <a:t> is a convex function and </a:t>
                </a:r>
                <a14:m>
                  <m:oMath xmlns:m="http://schemas.openxmlformats.org/officeDocument/2006/math">
                    <m:r>
                      <a:rPr lang="en-US" i="1">
                        <a:latin typeface="Cambria Math" panose="02040503050406030204" pitchFamily="18" charset="0"/>
                        <a:ea typeface="Cambria Math" panose="02040503050406030204" pitchFamily="18" charset="0"/>
                      </a:rPr>
                      <m:t>ℱ</m:t>
                    </m:r>
                  </m:oMath>
                </a14:m>
                <a:r>
                  <a:rPr lang="en-US" dirty="0"/>
                  <a:t> is a convex set</a:t>
                </a:r>
              </a:p>
              <a:p>
                <a:pPr lvl="1"/>
                <a:r>
                  <a:rPr lang="en-US" dirty="0"/>
                  <a:t>Gradient descent leads to global optimum</a:t>
                </a:r>
              </a:p>
              <a:p>
                <a:r>
                  <a:rPr lang="en-US" dirty="0"/>
                  <a:t>Nonconvex but continuous optimization</a:t>
                </a:r>
              </a:p>
              <a:p>
                <a:pPr lvl="1"/>
                <a:r>
                  <a:rPr lang="en-US" dirty="0"/>
                  <a:t>Gradient descent leads to local optima</a:t>
                </a:r>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dirty="0"/>
              <a:t>Reference: Wikipedia; Berkeley CE191</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879150" y="1219200"/>
                <a:ext cx="1385700" cy="850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lim>
                          </m:limLow>
                        </m:fName>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func>
                    </m:oMath>
                  </m:oMathPara>
                </a14:m>
                <a:endParaRPr lang="en-US" sz="2400" dirty="0"/>
              </a:p>
              <a:p>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ℱ</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9150" y="1219200"/>
                <a:ext cx="1385700" cy="850105"/>
              </a:xfrm>
              <a:prstGeom prst="rect">
                <a:avLst/>
              </a:prstGeom>
              <a:blipFill rotWithShape="0">
                <a:blip r:embed="rId4"/>
                <a:stretch>
                  <a:fillRect l="-13158" r="-2193" b="-20863"/>
                </a:stretch>
              </a:blipFill>
            </p:spPr>
            <p:txBody>
              <a:bodyPr/>
              <a:lstStyle/>
              <a:p>
                <a:r>
                  <a:rPr lang="en-US">
                    <a:noFill/>
                  </a:rPr>
                  <a:t> </a:t>
                </a:r>
              </a:p>
            </p:txBody>
          </p:sp>
        </mc:Fallback>
      </mc:AlternateContent>
      <p:pic>
        <p:nvPicPr>
          <p:cNvPr id="8" name="Picture 4" descr="The gradient descent algorithm in action. (1: conto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879" y="4428364"/>
            <a:ext cx="1812257" cy="1801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1358232" y="4407836"/>
            <a:ext cx="3277937" cy="1895735"/>
          </a:xfrm>
          <a:prstGeom prst="rect">
            <a:avLst/>
          </a:prstGeom>
        </p:spPr>
      </p:pic>
    </p:spTree>
    <p:extLst>
      <p:ext uri="{BB962C8B-B14F-4D97-AF65-F5344CB8AC3E}">
        <p14:creationId xmlns:p14="http://schemas.microsoft.com/office/powerpoint/2010/main" val="301082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sz="2400" dirty="0"/>
                  <a:t>Consider the following two LPs (LP-L and LP-R) where </a:t>
                </a:r>
                <a14:m>
                  <m:oMath xmlns:m="http://schemas.openxmlformats.org/officeDocument/2006/math">
                    <m:r>
                      <a:rPr lang="en-US" sz="2400" i="1">
                        <a:latin typeface="Cambria Math" panose="02040503050406030204" pitchFamily="18" charset="0"/>
                      </a:rPr>
                      <m:t>𝑏</m:t>
                    </m:r>
                    <m:r>
                      <a:rPr lang="en-US" sz="2400" i="1">
                        <a:latin typeface="Cambria Math" panose="02040503050406030204" pitchFamily="18" charset="0"/>
                      </a:rPr>
                      <m:t>≥0</m:t>
                    </m:r>
                  </m:oMath>
                </a14:m>
                <a:endParaRPr lang="en-US" sz="2400" dirty="0"/>
              </a:p>
              <a:p>
                <a:endParaRPr lang="en-US" sz="2400" dirty="0"/>
              </a:p>
              <a:p>
                <a:endParaRPr lang="en-US" sz="2400" dirty="0"/>
              </a:p>
              <a:p>
                <a:endParaRPr lang="en-US" sz="2400" dirty="0"/>
              </a:p>
              <a:p>
                <a:endParaRPr lang="en-US" sz="2400" dirty="0"/>
              </a:p>
              <a:p>
                <a:r>
                  <a:rPr lang="en-US" sz="2400" dirty="0"/>
                  <a:t>Applying simplex algorithm to LP-L with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=0,</m:t>
                    </m:r>
                  </m:oMath>
                </a14:m>
                <a:r>
                  <a:rPr lang="en-US" sz="2400" dirty="0"/>
                  <a:t>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𝑧</m:t>
                        </m:r>
                      </m:e>
                      <m:sub>
                        <m:r>
                          <a:rPr lang="en-US" sz="2400" b="0" i="1" dirty="0" smtClean="0">
                            <a:latin typeface="Cambria Math" panose="02040503050406030204" pitchFamily="18" charset="0"/>
                          </a:rPr>
                          <m:t>0</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𝑏</m:t>
                    </m:r>
                  </m:oMath>
                </a14:m>
                <a:r>
                  <a:rPr lang="en-US" sz="2400" dirty="0"/>
                  <a:t>. Denote the optimal solution as </a:t>
                </a:r>
                <a14:m>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a14:m>
                <a:r>
                  <a:rPr lang="en-US" sz="2400" dirty="0"/>
                  <a:t>. If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=0</m:t>
                    </m:r>
                  </m:oMath>
                </a14:m>
                <a:r>
                  <a:rPr lang="en-US" sz="2400" dirty="0"/>
                  <a:t>, then which of the following claims are true about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oMath>
                </a14:m>
                <a:r>
                  <a:rPr lang="en-US" sz="2400" dirty="0"/>
                  <a:t>?</a:t>
                </a:r>
              </a:p>
              <a:p>
                <a:pPr lvl="1"/>
                <a:r>
                  <a:rPr lang="en-US" dirty="0"/>
                  <a:t>A: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oMath>
                </a14:m>
                <a:r>
                  <a:rPr lang="en-US" dirty="0"/>
                  <a:t> is not in the feasible region of LP-R</a:t>
                </a:r>
              </a:p>
              <a:p>
                <a:pPr lvl="1"/>
                <a:r>
                  <a:rPr lang="en-US" b="0" dirty="0"/>
                  <a:t>B: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r>
                  <a:rPr lang="en-US" dirty="0"/>
                  <a:t> is in the feasible region of LP-R</a:t>
                </a:r>
              </a:p>
              <a:p>
                <a:pPr lvl="1"/>
                <a:r>
                  <a:rPr lang="en-US" dirty="0"/>
                  <a:t>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oMath>
                </a14:m>
                <a:r>
                  <a:rPr lang="en-US" dirty="0"/>
                  <a:t> is a vertex of the feasible region of LP-R</a:t>
                </a:r>
              </a:p>
              <a:p>
                <a:pPr lvl="1"/>
                <a:r>
                  <a:rPr lang="en-US" dirty="0"/>
                  <a:t>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oMath>
                </a14:m>
                <a:r>
                  <a:rPr lang="en-US" dirty="0"/>
                  <a:t> is an optimal solution of LP-R</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519" t="-172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40</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547478" y="1997324"/>
                <a:ext cx="1872436" cy="1255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𝑧</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𝑧</m:t>
                          </m:r>
                        </m:e>
                      </m:func>
                    </m:oMath>
                  </m:oMathPara>
                </a14:m>
                <a:endParaRPr lang="en-US" sz="2400" dirty="0"/>
              </a:p>
              <a:p>
                <a:pPr/>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r>
                  <a:rPr lang="en-US" sz="2400" b="0" dirty="0"/>
                  <a:t/>
                </a:r>
                <a:br>
                  <a:rPr lang="en-US" sz="2400" b="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≥0</m:t>
                      </m:r>
                    </m:oMath>
                  </m:oMathPara>
                </a14:m>
                <a:endParaRPr lang="en-US" sz="24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1547478" y="1997324"/>
                <a:ext cx="1872436" cy="1255344"/>
              </a:xfrm>
              <a:prstGeom prst="rect">
                <a:avLst/>
              </a:prstGeom>
              <a:blipFill rotWithShape="0">
                <a:blip r:embed="rId3"/>
                <a:stretch>
                  <a:fillRect l="-10098" r="-4560" b="-33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54189" y="1997324"/>
                <a:ext cx="1352037" cy="12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𝑥</m:t>
                          </m:r>
                        </m:e>
                      </m:func>
                    </m:oMath>
                  </m:oMathPara>
                </a14:m>
                <a:endParaRPr lang="en-US" sz="2400" dirty="0"/>
              </a:p>
              <a:p>
                <a:pPr/>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r>
                  <a:rPr lang="en-US" sz="2400" b="0" dirty="0"/>
                  <a:t/>
                </a:r>
                <a:br>
                  <a:rPr lang="en-US" sz="2400" b="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oMath>
                  </m:oMathPara>
                </a14:m>
                <a:endParaRPr lang="en-US" sz="24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5354189" y="1997324"/>
                <a:ext cx="1352037" cy="1227067"/>
              </a:xfrm>
              <a:prstGeom prst="rect">
                <a:avLst/>
              </a:prstGeom>
              <a:blipFill rotWithShape="0">
                <a:blip r:embed="rId4"/>
                <a:stretch>
                  <a:fillRect l="-13514" r="-6306" b="-3483"/>
                </a:stretch>
              </a:blipFill>
            </p:spPr>
            <p:txBody>
              <a:bodyPr/>
              <a:lstStyle/>
              <a:p>
                <a:r>
                  <a:rPr lang="en-US">
                    <a:noFill/>
                  </a:rPr>
                  <a:t> </a:t>
                </a:r>
              </a:p>
            </p:txBody>
          </p:sp>
        </mc:Fallback>
      </mc:AlternateContent>
      <p:sp>
        <p:nvSpPr>
          <p:cNvPr id="9" name="Rectangle 8"/>
          <p:cNvSpPr/>
          <p:nvPr/>
        </p:nvSpPr>
        <p:spPr>
          <a:xfrm>
            <a:off x="2115581" y="1624569"/>
            <a:ext cx="603268" cy="372755"/>
          </a:xfrm>
          <a:prstGeom prst="rect">
            <a:avLst/>
          </a:prstGeom>
        </p:spPr>
        <p:txBody>
          <a:bodyPr wrap="square">
            <a:spAutoFit/>
          </a:bodyPr>
          <a:lstStyle/>
          <a:p>
            <a:r>
              <a:rPr lang="en-US" dirty="0">
                <a:solidFill>
                  <a:srgbClr val="FF0000"/>
                </a:solidFill>
              </a:rPr>
              <a:t>LP-L</a:t>
            </a:r>
          </a:p>
        </p:txBody>
      </p:sp>
      <p:sp>
        <p:nvSpPr>
          <p:cNvPr id="10" name="Rectangle 9"/>
          <p:cNvSpPr/>
          <p:nvPr/>
        </p:nvSpPr>
        <p:spPr>
          <a:xfrm>
            <a:off x="5685440" y="1613268"/>
            <a:ext cx="630301" cy="369332"/>
          </a:xfrm>
          <a:prstGeom prst="rect">
            <a:avLst/>
          </a:prstGeom>
        </p:spPr>
        <p:txBody>
          <a:bodyPr wrap="none">
            <a:spAutoFit/>
          </a:bodyPr>
          <a:lstStyle/>
          <a:p>
            <a:r>
              <a:rPr lang="en-US" dirty="0">
                <a:solidFill>
                  <a:srgbClr val="FF0000"/>
                </a:solidFill>
              </a:rPr>
              <a:t>LP-R</a:t>
            </a:r>
          </a:p>
        </p:txBody>
      </p:sp>
    </p:spTree>
    <p:extLst>
      <p:ext uri="{BB962C8B-B14F-4D97-AF65-F5344CB8AC3E}">
        <p14:creationId xmlns:p14="http://schemas.microsoft.com/office/powerpoint/2010/main" val="1047450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Two-Phase Simplex Algorithm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lvl="1"/>
                <a:endParaRPr lang="en-US" dirty="0"/>
              </a:p>
              <a:p>
                <a:pPr lvl="1"/>
                <a:endParaRPr lang="en-US" dirty="0"/>
              </a:p>
              <a:p>
                <a:pPr lvl="1"/>
                <a:endParaRPr lang="en-US" dirty="0"/>
              </a:p>
              <a:p>
                <a:r>
                  <a:rPr lang="en-US" dirty="0"/>
                  <a:t>Phase I (Find one vertex): Apply simplex </a:t>
                </a:r>
                <a:r>
                  <a:rPr lang="en-US" dirty="0" err="1"/>
                  <a:t>alg</a:t>
                </a:r>
                <a:r>
                  <a:rPr lang="en-US" dirty="0"/>
                  <a:t> to the following LP with initial vertex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get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pPr lvl="1"/>
                <a:endParaRPr lang="en-US" dirty="0"/>
              </a:p>
              <a:p>
                <a:pPr lvl="1"/>
                <a:endParaRPr lang="en-US" dirty="0"/>
              </a:p>
              <a:p>
                <a:pPr lvl="1"/>
                <a:endParaRPr lang="en-US" dirty="0"/>
              </a:p>
              <a:p>
                <a:pPr lvl="1"/>
                <a:endParaRPr lang="en-US" dirty="0"/>
              </a:p>
              <a:p>
                <a:r>
                  <a:rPr lang="en-US" dirty="0"/>
                  <a:t>If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z</m:t>
                        </m:r>
                      </m:e>
                      <m:sup>
                        <m:r>
                          <a:rPr lang="en-US" b="0" i="0" smtClean="0">
                            <a:latin typeface="Cambria Math" panose="02040503050406030204" pitchFamily="18" charset="0"/>
                          </a:rPr>
                          <m:t>∗</m:t>
                        </m:r>
                      </m:sup>
                    </m:sSup>
                    <m:r>
                      <a:rPr lang="en-US" b="0" i="1" smtClean="0">
                        <a:latin typeface="Cambria Math" panose="02040503050406030204" pitchFamily="18" charset="0"/>
                      </a:rPr>
                      <m:t>&gt;0</m:t>
                    </m:r>
                  </m:oMath>
                </a14:m>
                <a:r>
                  <a:rPr lang="en-US" dirty="0"/>
                  <a:t>, the original LP is infeasible</a:t>
                </a:r>
              </a:p>
              <a:p>
                <a:r>
                  <a:rPr lang="en-US" dirty="0"/>
                  <a:t>Phase II (Find best vertex): Apply simplex </a:t>
                </a:r>
                <a:r>
                  <a:rPr lang="en-US" dirty="0" err="1"/>
                  <a:t>alg</a:t>
                </a:r>
                <a:r>
                  <a:rPr lang="en-US" dirty="0"/>
                  <a:t> to the original LP with initial vertex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741" b="-321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41</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015380" y="3347702"/>
                <a:ext cx="1872436" cy="1255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𝑧</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𝑧</m:t>
                          </m:r>
                        </m:e>
                      </m:func>
                    </m:oMath>
                  </m:oMathPara>
                </a14:m>
                <a:endParaRPr lang="en-US" sz="2400" dirty="0"/>
              </a:p>
              <a:p>
                <a:pPr/>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r>
                  <a:rPr lang="en-US" sz="2400" b="0" dirty="0"/>
                  <a:t/>
                </a:r>
                <a:br>
                  <a:rPr lang="en-US" sz="2400" b="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≥0</m:t>
                      </m:r>
                    </m:oMath>
                  </m:oMathPara>
                </a14:m>
                <a:endParaRPr lang="en-US" sz="24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1015380" y="3347702"/>
                <a:ext cx="1872436" cy="1255344"/>
              </a:xfrm>
              <a:prstGeom prst="rect">
                <a:avLst/>
              </a:prstGeom>
              <a:blipFill rotWithShape="0">
                <a:blip r:embed="rId3"/>
                <a:stretch>
                  <a:fillRect l="-10098" r="-4560" b="-33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99052" y="3688080"/>
                <a:ext cx="4572000" cy="646331"/>
              </a:xfrm>
              <a:prstGeom prst="rect">
                <a:avLst/>
              </a:prstGeom>
            </p:spPr>
            <p:txBody>
              <a:bodyPr>
                <a:spAutoFit/>
              </a:bodyPr>
              <a:lstStyle/>
              <a:p>
                <a:r>
                  <a:rPr lang="en-US" dirty="0"/>
                  <a:t>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r>
                      <a:rPr lang="en-US" i="1">
                        <a:latin typeface="Cambria Math" panose="02040503050406030204" pitchFamily="18" charset="0"/>
                      </a:rPr>
                      <m:t>&lt;0</m:t>
                    </m:r>
                  </m:oMath>
                </a14:m>
                <a:r>
                  <a:rPr lang="en-US" dirty="0"/>
                  <a:t>, flip the sign of the constraints</a:t>
                </a:r>
              </a:p>
              <a:p>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𝑏</m:t>
                    </m:r>
                  </m:oMath>
                </a14:m>
                <a:r>
                  <a:rPr lang="en-US" dirty="0"/>
                  <a:t> provides a vertex to begin with</a:t>
                </a:r>
              </a:p>
            </p:txBody>
          </p:sp>
        </mc:Choice>
        <mc:Fallback xmlns="">
          <p:sp>
            <p:nvSpPr>
              <p:cNvPr id="9" name="Rectangle 8"/>
              <p:cNvSpPr>
                <a:spLocks noRot="1" noChangeAspect="1" noMove="1" noResize="1" noEditPoints="1" noAdjustHandles="1" noChangeArrowheads="1" noChangeShapeType="1" noTextEdit="1"/>
              </p:cNvSpPr>
              <p:nvPr/>
            </p:nvSpPr>
            <p:spPr>
              <a:xfrm>
                <a:off x="3999052" y="3688080"/>
                <a:ext cx="4572000" cy="646331"/>
              </a:xfrm>
              <a:prstGeom prst="rect">
                <a:avLst/>
              </a:prstGeom>
              <a:blipFill rotWithShape="0">
                <a:blip r:embed="rId4"/>
                <a:stretch>
                  <a:fillRect l="-1067"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19963" y="1157793"/>
                <a:ext cx="1352037" cy="12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𝑥</m:t>
                          </m:r>
                        </m:e>
                      </m:func>
                    </m:oMath>
                  </m:oMathPara>
                </a14:m>
                <a:endParaRPr lang="en-US" sz="2400" dirty="0"/>
              </a:p>
              <a:p>
                <a:pPr/>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r>
                  <a:rPr lang="en-US" sz="2400" b="0" dirty="0"/>
                  <a:t/>
                </a:r>
                <a:br>
                  <a:rPr lang="en-US" sz="2400" b="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oMath>
                  </m:oMathPara>
                </a14:m>
                <a:endParaRPr lang="en-US" sz="24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9963" y="1157793"/>
                <a:ext cx="1352037" cy="1227067"/>
              </a:xfrm>
              <a:prstGeom prst="rect">
                <a:avLst/>
              </a:prstGeom>
              <a:blipFill rotWithShape="0">
                <a:blip r:embed="rId5"/>
                <a:stretch>
                  <a:fillRect l="-13514" r="-6306" b="-3483"/>
                </a:stretch>
              </a:blipFill>
            </p:spPr>
            <p:txBody>
              <a:bodyPr/>
              <a:lstStyle/>
              <a:p>
                <a:r>
                  <a:rPr lang="en-US">
                    <a:noFill/>
                  </a:rPr>
                  <a:t> </a:t>
                </a:r>
              </a:p>
            </p:txBody>
          </p:sp>
        </mc:Fallback>
      </mc:AlternateContent>
    </p:spTree>
    <p:extLst>
      <p:ext uri="{BB962C8B-B14F-4D97-AF65-F5344CB8AC3E}">
        <p14:creationId xmlns:p14="http://schemas.microsoft.com/office/powerpoint/2010/main" val="3340427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p:sp>
        <p:nvSpPr>
          <p:cNvPr id="3" name="Content Placeholder 2"/>
          <p:cNvSpPr>
            <a:spLocks noGrp="1"/>
          </p:cNvSpPr>
          <p:nvPr>
            <p:ph sz="quarter" idx="1"/>
          </p:nvPr>
        </p:nvSpPr>
        <p:spPr/>
        <p:txBody>
          <a:bodyPr>
            <a:normAutofit/>
          </a:bodyPr>
          <a:lstStyle/>
          <a:p>
            <a:r>
              <a:rPr lang="en-US" dirty="0"/>
              <a:t>Theorem: the simplex algorithm is guaranteed to find a globally optimal solution to a linear program</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42</a:t>
            </a:fld>
            <a:endParaRPr lang="en-US" dirty="0"/>
          </a:p>
        </p:txBody>
      </p:sp>
      <p:sp>
        <p:nvSpPr>
          <p:cNvPr id="7" name="Rectangle 6"/>
          <p:cNvSpPr/>
          <p:nvPr/>
        </p:nvSpPr>
        <p:spPr>
          <a:xfrm>
            <a:off x="1020116" y="2483690"/>
            <a:ext cx="6717632" cy="2308324"/>
          </a:xfrm>
          <a:prstGeom prst="rect">
            <a:avLst/>
          </a:prstGeom>
        </p:spPr>
        <p:txBody>
          <a:bodyPr wrap="square">
            <a:spAutoFit/>
          </a:bodyPr>
          <a:lstStyle/>
          <a:p>
            <a:r>
              <a:rPr lang="en-US" dirty="0"/>
              <a:t>Proof: </a:t>
            </a:r>
          </a:p>
          <a:p>
            <a:r>
              <a:rPr lang="en-US" dirty="0"/>
              <a:t>If simplex returns, then it has found a point where we cannot improve the objective locally; since linear programs are convex, this is a global optimum</a:t>
            </a:r>
          </a:p>
          <a:p>
            <a:endParaRPr lang="en-US" dirty="0"/>
          </a:p>
          <a:p>
            <a:r>
              <a:rPr lang="en-US" dirty="0"/>
              <a:t>Because the objective of the simplex improves at each iteration, and since there are a finite (but exponential) number of vertices in the polytope, the algorithm must return after a finite number of steps</a:t>
            </a:r>
          </a:p>
        </p:txBody>
      </p:sp>
    </p:spTree>
    <p:extLst>
      <p:ext uri="{BB962C8B-B14F-4D97-AF65-F5344CB8AC3E}">
        <p14:creationId xmlns:p14="http://schemas.microsoft.com/office/powerpoint/2010/main" val="157272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 to Solve</a:t>
            </a:r>
          </a:p>
        </p:txBody>
      </p:sp>
      <p:sp>
        <p:nvSpPr>
          <p:cNvPr id="3" name="Content Placeholder 2"/>
          <p:cNvSpPr>
            <a:spLocks noGrp="1"/>
          </p:cNvSpPr>
          <p:nvPr>
            <p:ph sz="quarter" idx="1"/>
          </p:nvPr>
        </p:nvSpPr>
        <p:spPr/>
        <p:txBody>
          <a:bodyPr>
            <a:normAutofit/>
          </a:bodyPr>
          <a:lstStyle/>
          <a:p>
            <a:r>
              <a:rPr lang="en-US" dirty="0"/>
              <a:t>Naïve approach</a:t>
            </a:r>
          </a:p>
          <a:p>
            <a:pPr lvl="1"/>
            <a:r>
              <a:rPr lang="en-US" dirty="0"/>
              <a:t>Find all vertices</a:t>
            </a:r>
          </a:p>
          <a:p>
            <a:pPr lvl="1"/>
            <a:r>
              <a:rPr lang="en-US" dirty="0"/>
              <a:t>Pick the one with the best objective value</a:t>
            </a:r>
          </a:p>
          <a:p>
            <a:r>
              <a:rPr lang="en-US" dirty="0"/>
              <a:t>Practical approach: Simplex algorithm</a:t>
            </a:r>
          </a:p>
          <a:p>
            <a:pPr lvl="1"/>
            <a:r>
              <a:rPr lang="en-US" dirty="0"/>
              <a:t>Start from one vertex</a:t>
            </a:r>
          </a:p>
          <a:p>
            <a:pPr lvl="1"/>
            <a:r>
              <a:rPr lang="en-US" dirty="0"/>
              <a:t>Move towards a neighboring vertex for improvement</a:t>
            </a:r>
          </a:p>
          <a:p>
            <a:pPr lvl="1"/>
            <a:r>
              <a:rPr lang="en-US" dirty="0"/>
              <a:t>Recall local search and gradient descent</a:t>
            </a:r>
          </a:p>
          <a:p>
            <a:pPr lvl="1"/>
            <a:r>
              <a:rPr lang="en-US" dirty="0"/>
              <a:t>May enumerate almost all the vertices in the worst case, but very efficient in most cases</a:t>
            </a:r>
          </a:p>
          <a:p>
            <a:r>
              <a:rPr lang="en-US" dirty="0"/>
              <a:t>(Not covered) Ellipsoid algorithm</a:t>
            </a:r>
          </a:p>
          <a:p>
            <a:pPr lvl="1"/>
            <a:r>
              <a:rPr lang="en-US" dirty="0"/>
              <a:t>Polynomial-time in theory, poor performance in practice</a:t>
            </a:r>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43</a:t>
            </a:fld>
            <a:endParaRPr lang="en-US" dirty="0"/>
          </a:p>
        </p:txBody>
      </p:sp>
    </p:spTree>
    <p:extLst>
      <p:ext uri="{BB962C8B-B14F-4D97-AF65-F5344CB8AC3E}">
        <p14:creationId xmlns:p14="http://schemas.microsoft.com/office/powerpoint/2010/main" val="1870497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How</a:t>
            </a:r>
          </a:p>
        </p:txBody>
      </p:sp>
      <p:sp>
        <p:nvSpPr>
          <p:cNvPr id="3" name="Content Placeholder 2"/>
          <p:cNvSpPr>
            <a:spLocks noGrp="1"/>
          </p:cNvSpPr>
          <p:nvPr>
            <p:ph sz="quarter" idx="1"/>
          </p:nvPr>
        </p:nvSpPr>
        <p:spPr/>
        <p:txBody>
          <a:bodyPr/>
          <a:lstStyle/>
          <a:p>
            <a:r>
              <a:rPr lang="en-US" dirty="0"/>
              <a:t>Solve LPs in practice: </a:t>
            </a:r>
          </a:p>
          <a:p>
            <a:pPr lvl="1"/>
            <a:r>
              <a:rPr lang="en-US" dirty="0"/>
              <a:t>All the solvers/algorithms for Convex Optimization problems can be applied</a:t>
            </a:r>
          </a:p>
          <a:p>
            <a:pPr lvl="1"/>
            <a:r>
              <a:rPr lang="en-US" dirty="0"/>
              <a:t>Additional solvers/algorithms for LPs</a:t>
            </a:r>
          </a:p>
          <a:p>
            <a:pPr lvl="2"/>
            <a:r>
              <a:rPr lang="en-US" dirty="0" err="1"/>
              <a:t>linprog</a:t>
            </a:r>
            <a:r>
              <a:rPr lang="en-US" dirty="0"/>
              <a:t> (MATLAB), </a:t>
            </a:r>
            <a:r>
              <a:rPr lang="en-US" dirty="0" err="1"/>
              <a:t>linprog</a:t>
            </a:r>
            <a:r>
              <a:rPr lang="en-US" dirty="0"/>
              <a:t> (in Python package </a:t>
            </a:r>
            <a:r>
              <a:rPr lang="en-US" dirty="0" err="1"/>
              <a:t>SciPy</a:t>
            </a:r>
            <a:r>
              <a:rPr lang="en-US" dirty="0"/>
              <a:t>)</a:t>
            </a:r>
          </a:p>
          <a:p>
            <a:pPr lvl="2"/>
            <a:r>
              <a:rPr lang="en-US" dirty="0" err="1"/>
              <a:t>PuLP</a:t>
            </a:r>
            <a:r>
              <a:rPr lang="en-US" dirty="0"/>
              <a:t> (Python)</a:t>
            </a:r>
          </a:p>
          <a:p>
            <a:pPr lvl="2"/>
            <a:r>
              <a:rPr lang="en-US" dirty="0" err="1"/>
              <a:t>Cplex</a:t>
            </a:r>
            <a:r>
              <a:rPr lang="en-US" dirty="0"/>
              <a:t>, </a:t>
            </a:r>
            <a:r>
              <a:rPr lang="en-US" dirty="0" err="1"/>
              <a:t>Gurobi</a:t>
            </a:r>
            <a:endParaRPr lang="en-US" dirty="0"/>
          </a:p>
          <a:p>
            <a:pPr lvl="2"/>
            <a:r>
              <a:rPr lang="en-US" dirty="0">
                <a:hlinkClick r:id="rId2"/>
              </a:rPr>
              <a:t>https://www.informs.org/ORMS-Today/Public-Articles/June-Volume-38-Number-3/Software-Survey-Linear-Programming</a:t>
            </a:r>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44</a:t>
            </a:fld>
            <a:endParaRPr lang="en-US" dirty="0"/>
          </a:p>
        </p:txBody>
      </p:sp>
    </p:spTree>
    <p:extLst>
      <p:ext uri="{BB962C8B-B14F-4D97-AF65-F5344CB8AC3E}">
        <p14:creationId xmlns:p14="http://schemas.microsoft.com/office/powerpoint/2010/main" val="2828681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Note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Linear program is a continuous optimization problem, but can be viewed as a combinatorial optimization problem: find a corner of the polytope defined by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that maximizes the objective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𝑇</m:t>
                        </m:r>
                      </m:sup>
                    </m:sSup>
                    <m:r>
                      <a:rPr lang="en-US" b="0" i="1" smtClean="0">
                        <a:latin typeface="Cambria Math" panose="02040503050406030204" pitchFamily="18" charset="0"/>
                      </a:rPr>
                      <m:t>𝑥</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20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45</a:t>
            </a:fld>
            <a:endParaRPr lang="en-US" dirty="0"/>
          </a:p>
        </p:txBody>
      </p:sp>
    </p:spTree>
    <p:extLst>
      <p:ext uri="{BB962C8B-B14F-4D97-AF65-F5344CB8AC3E}">
        <p14:creationId xmlns:p14="http://schemas.microsoft.com/office/powerpoint/2010/main" val="1752495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p:sp>
        <p:nvSpPr>
          <p:cNvPr id="3" name="Content Placeholder 2"/>
          <p:cNvSpPr>
            <a:spLocks noGrp="1"/>
          </p:cNvSpPr>
          <p:nvPr>
            <p:ph sz="quarter" idx="1"/>
          </p:nvPr>
        </p:nvSpPr>
        <p:spPr/>
        <p:txBody>
          <a:bodyPr/>
          <a:lstStyle/>
          <a:p>
            <a:r>
              <a:rPr lang="en-US" dirty="0"/>
              <a:t>Dual problem of an LP: also a linear program</a:t>
            </a:r>
          </a:p>
          <a:p>
            <a:pPr lvl="1"/>
            <a:r>
              <a:rPr lang="en-US" dirty="0"/>
              <a:t>Each dual variable corresponds to a constraint in primal LP</a:t>
            </a:r>
          </a:p>
          <a:p>
            <a:r>
              <a:rPr lang="en-US" dirty="0"/>
              <a:t>Strong duality theorem: LP and its dual have the same optimal objective value (if feasible and bounded)</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46</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2237435" y="3907998"/>
                <a:ext cx="1190582" cy="10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𝑥</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2237435" y="3907998"/>
                <a:ext cx="1190582" cy="1022524"/>
              </a:xfrm>
              <a:prstGeom prst="rect">
                <a:avLst/>
              </a:prstGeom>
              <a:blipFill rotWithShape="0">
                <a:blip r:embed="rId2"/>
                <a:stretch>
                  <a:fillRect l="-12821" r="-1538"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352434" y="3907998"/>
                <a:ext cx="1242776" cy="7511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𝑦</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𝑐</m:t>
                    </m:r>
                  </m:oMath>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5352434" y="3907998"/>
                <a:ext cx="1242776" cy="751168"/>
              </a:xfrm>
              <a:prstGeom prst="rect">
                <a:avLst/>
              </a:prstGeom>
              <a:blipFill rotWithShape="0">
                <a:blip r:embed="rId3"/>
                <a:stretch>
                  <a:fillRect l="-12255" r="-3431" b="-20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78910" y="3105467"/>
                <a:ext cx="2742546" cy="646331"/>
              </a:xfrm>
              <a:prstGeom prst="rect">
                <a:avLst/>
              </a:prstGeom>
              <a:noFill/>
            </p:spPr>
            <p:txBody>
              <a:bodyPr wrap="none" rtlCol="0">
                <a:spAutoFit/>
              </a:bodyPr>
              <a:lstStyle/>
              <a:p>
                <a:r>
                  <a:rPr lang="en-US" dirty="0">
                    <a:solidFill>
                      <a:srgbClr val="FF0000"/>
                    </a:solidFill>
                  </a:rPr>
                  <a:t>Primal LP in Standard Form</a:t>
                </a:r>
              </a:p>
              <a:p>
                <a14:m>
                  <m:oMath xmlns:m="http://schemas.openxmlformats.org/officeDocument/2006/math">
                    <m:r>
                      <a:rPr lang="en-US" b="0" i="1" dirty="0" smtClean="0">
                        <a:solidFill>
                          <a:srgbClr val="FF0000"/>
                        </a:solidFill>
                        <a:latin typeface="Cambria Math" panose="02040503050406030204" pitchFamily="18" charset="0"/>
                      </a:rPr>
                      <m:t>𝑛</m:t>
                    </m:r>
                  </m:oMath>
                </a14:m>
                <a:r>
                  <a:rPr lang="en-US" dirty="0">
                    <a:solidFill>
                      <a:srgbClr val="FF0000"/>
                    </a:solidFill>
                  </a:rPr>
                  <a:t> variables, </a:t>
                </a:r>
                <a14:m>
                  <m:oMath xmlns:m="http://schemas.openxmlformats.org/officeDocument/2006/math">
                    <m:r>
                      <a:rPr lang="en-US" b="0" i="1" smtClean="0">
                        <a:solidFill>
                          <a:srgbClr val="FF0000"/>
                        </a:solidFill>
                        <a:latin typeface="Cambria Math" panose="02040503050406030204" pitchFamily="18" charset="0"/>
                      </a:rPr>
                      <m:t>𝑚</m:t>
                    </m:r>
                  </m:oMath>
                </a14:m>
                <a:r>
                  <a:rPr lang="en-US" dirty="0">
                    <a:solidFill>
                      <a:srgbClr val="FF0000"/>
                    </a:solidFill>
                  </a:rPr>
                  <a:t> constraints</a:t>
                </a:r>
              </a:p>
            </p:txBody>
          </p:sp>
        </mc:Choice>
        <mc:Fallback xmlns="">
          <p:sp>
            <p:nvSpPr>
              <p:cNvPr id="10" name="TextBox 9"/>
              <p:cNvSpPr txBox="1">
                <a:spLocks noRot="1" noChangeAspect="1" noMove="1" noResize="1" noEditPoints="1" noAdjustHandles="1" noChangeArrowheads="1" noChangeShapeType="1" noTextEdit="1"/>
              </p:cNvSpPr>
              <p:nvPr/>
            </p:nvSpPr>
            <p:spPr>
              <a:xfrm>
                <a:off x="1678910" y="3105467"/>
                <a:ext cx="2742546" cy="646331"/>
              </a:xfrm>
              <a:prstGeom prst="rect">
                <a:avLst/>
              </a:prstGeom>
              <a:blipFill rotWithShape="0">
                <a:blip r:embed="rId4"/>
                <a:stretch>
                  <a:fillRect l="-1778" t="-4717" r="-1111"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35356" y="3113787"/>
                <a:ext cx="2634952" cy="646331"/>
              </a:xfrm>
              <a:prstGeom prst="rect">
                <a:avLst/>
              </a:prstGeom>
              <a:noFill/>
            </p:spPr>
            <p:txBody>
              <a:bodyPr wrap="none" rtlCol="0">
                <a:spAutoFit/>
              </a:bodyPr>
              <a:lstStyle/>
              <a:p>
                <a:r>
                  <a:rPr lang="en-US" dirty="0">
                    <a:solidFill>
                      <a:srgbClr val="FF0000"/>
                    </a:solidFill>
                  </a:rPr>
                  <a:t>Dual LP</a:t>
                </a:r>
              </a:p>
              <a:p>
                <a14:m>
                  <m:oMath xmlns:m="http://schemas.openxmlformats.org/officeDocument/2006/math">
                    <m:r>
                      <a:rPr lang="en-US" b="0" i="1" dirty="0" smtClean="0">
                        <a:solidFill>
                          <a:srgbClr val="FF0000"/>
                        </a:solidFill>
                        <a:latin typeface="Cambria Math" panose="02040503050406030204" pitchFamily="18" charset="0"/>
                      </a:rPr>
                      <m:t>𝑚</m:t>
                    </m:r>
                  </m:oMath>
                </a14:m>
                <a:r>
                  <a:rPr lang="en-US" dirty="0">
                    <a:solidFill>
                      <a:srgbClr val="FF0000"/>
                    </a:solidFill>
                  </a:rPr>
                  <a:t> variables, </a:t>
                </a:r>
                <a14:m>
                  <m:oMath xmlns:m="http://schemas.openxmlformats.org/officeDocument/2006/math">
                    <m:r>
                      <a:rPr lang="en-US" b="0" i="1" smtClean="0">
                        <a:solidFill>
                          <a:srgbClr val="FF0000"/>
                        </a:solidFill>
                        <a:latin typeface="Cambria Math" panose="02040503050406030204" pitchFamily="18" charset="0"/>
                      </a:rPr>
                      <m:t>𝑛</m:t>
                    </m:r>
                  </m:oMath>
                </a14:m>
                <a:r>
                  <a:rPr lang="en-US" dirty="0">
                    <a:solidFill>
                      <a:srgbClr val="FF0000"/>
                    </a:solidFill>
                  </a:rPr>
                  <a:t> constraints</a:t>
                </a:r>
              </a:p>
            </p:txBody>
          </p:sp>
        </mc:Choice>
        <mc:Fallback xmlns="">
          <p:sp>
            <p:nvSpPr>
              <p:cNvPr id="11" name="TextBox 10"/>
              <p:cNvSpPr txBox="1">
                <a:spLocks noRot="1" noChangeAspect="1" noMove="1" noResize="1" noEditPoints="1" noAdjustHandles="1" noChangeArrowheads="1" noChangeShapeType="1" noTextEdit="1"/>
              </p:cNvSpPr>
              <p:nvPr/>
            </p:nvSpPr>
            <p:spPr>
              <a:xfrm>
                <a:off x="5135356" y="3113787"/>
                <a:ext cx="2634952" cy="646331"/>
              </a:xfrm>
              <a:prstGeom prst="rect">
                <a:avLst/>
              </a:prstGeom>
              <a:blipFill rotWithShape="0">
                <a:blip r:embed="rId5"/>
                <a:stretch>
                  <a:fillRect l="-1848"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723457" y="4902056"/>
                <a:ext cx="2648546" cy="369332"/>
              </a:xfrm>
              <a:prstGeom prst="rect">
                <a:avLst/>
              </a:prstGeom>
              <a:ln>
                <a:solidFill>
                  <a:srgbClr val="C00000"/>
                </a:solidFill>
              </a:ln>
            </p:spPr>
            <p:txBody>
              <a:bodyPr wrap="none">
                <a:spAutoFit/>
              </a:bodyPr>
              <a:lstStyle/>
              <a:p>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r>
                          <a:rPr lang="en-US" i="1">
                            <a:latin typeface="Cambria Math" panose="02040503050406030204" pitchFamily="18" charset="0"/>
                          </a:rPr>
                          <m:t>𝑛</m:t>
                        </m:r>
                      </m:sup>
                    </m:sSup>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𝑛</m:t>
                        </m:r>
                      </m:sup>
                    </m:sSup>
                  </m:oMath>
                </a14:m>
                <a:r>
                  <a:rPr lang="en-US" dirty="0"/>
                  <a:t>,</a:t>
                </a:r>
                <a14:m>
                  <m:oMath xmlns:m="http://schemas.openxmlformats.org/officeDocument/2006/math">
                    <m:r>
                      <a:rPr lang="en-US" dirty="0">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&lt;</m:t>
                    </m:r>
                    <m:r>
                      <a:rPr lang="en-US" i="1">
                        <a:latin typeface="Cambria Math" panose="02040503050406030204" pitchFamily="18" charset="0"/>
                      </a:rPr>
                      <m:t>𝑛</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723457" y="4902056"/>
                <a:ext cx="2648546" cy="369332"/>
              </a:xfrm>
              <a:prstGeom prst="rect">
                <a:avLst/>
              </a:prstGeom>
              <a:blipFill rotWithShape="0">
                <a:blip r:embed="rId6"/>
                <a:stretch>
                  <a:fillRect t="-6349" b="-22222"/>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536873" y="4902056"/>
                <a:ext cx="996170" cy="369332"/>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r>
                            <a:rPr lang="en-US" i="1">
                              <a:latin typeface="Cambria Math" panose="02040503050406030204" pitchFamily="18" charset="0"/>
                            </a:rPr>
                            <m:t>𝑚</m:t>
                          </m:r>
                        </m:sup>
                      </m:sSup>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5536873" y="4902056"/>
                <a:ext cx="996170" cy="369332"/>
              </a:xfrm>
              <a:prstGeom prst="rect">
                <a:avLst/>
              </a:prstGeom>
              <a:blipFill rotWithShape="0">
                <a:blip r:embed="rId7"/>
                <a:stretch>
                  <a:fillRect b="-6349"/>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3168133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p:sp>
        <p:nvSpPr>
          <p:cNvPr id="3" name="Content Placeholder 2"/>
          <p:cNvSpPr>
            <a:spLocks noGrp="1"/>
          </p:cNvSpPr>
          <p:nvPr>
            <p:ph sz="quarter" idx="1"/>
          </p:nvPr>
        </p:nvSpPr>
        <p:spPr/>
        <p:txBody>
          <a:bodyPr/>
          <a:lstStyle/>
          <a:p>
            <a:r>
              <a:rPr lang="en-US" dirty="0"/>
              <a:t>Dual problem of an LP: also a linear program</a:t>
            </a:r>
          </a:p>
          <a:p>
            <a:pPr lvl="1"/>
            <a:r>
              <a:rPr lang="en-US" dirty="0"/>
              <a:t>Each dual variable corresponds to a constraint in primal LP</a:t>
            </a:r>
          </a:p>
          <a:p>
            <a:r>
              <a:rPr lang="en-US" dirty="0"/>
              <a:t>Strong duality theorem: LP and its dual have the same optimal objective value (if feasible and bounded)</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47</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2237435" y="3907998"/>
                <a:ext cx="1190582" cy="10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𝑥</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2237435" y="3907998"/>
                <a:ext cx="1190582" cy="1022524"/>
              </a:xfrm>
              <a:prstGeom prst="rect">
                <a:avLst/>
              </a:prstGeom>
              <a:blipFill rotWithShape="0">
                <a:blip r:embed="rId2"/>
                <a:stretch>
                  <a:fillRect l="-12821" r="-1538"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352434" y="3907998"/>
                <a:ext cx="1242776" cy="7511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𝑦</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𝑐</m:t>
                    </m:r>
                  </m:oMath>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5352434" y="3907998"/>
                <a:ext cx="1242776" cy="751168"/>
              </a:xfrm>
              <a:prstGeom prst="rect">
                <a:avLst/>
              </a:prstGeom>
              <a:blipFill rotWithShape="0">
                <a:blip r:embed="rId3"/>
                <a:stretch>
                  <a:fillRect l="-12255" r="-3431" b="-20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78910" y="3105467"/>
                <a:ext cx="2742546" cy="646331"/>
              </a:xfrm>
              <a:prstGeom prst="rect">
                <a:avLst/>
              </a:prstGeom>
              <a:noFill/>
            </p:spPr>
            <p:txBody>
              <a:bodyPr wrap="none" rtlCol="0">
                <a:spAutoFit/>
              </a:bodyPr>
              <a:lstStyle/>
              <a:p>
                <a:r>
                  <a:rPr lang="en-US" dirty="0">
                    <a:solidFill>
                      <a:srgbClr val="FF0000"/>
                    </a:solidFill>
                  </a:rPr>
                  <a:t>Primal LP in Standard Form</a:t>
                </a:r>
              </a:p>
              <a:p>
                <a14:m>
                  <m:oMath xmlns:m="http://schemas.openxmlformats.org/officeDocument/2006/math">
                    <m:r>
                      <a:rPr lang="en-US" b="0" i="1" dirty="0" smtClean="0">
                        <a:solidFill>
                          <a:srgbClr val="FF0000"/>
                        </a:solidFill>
                        <a:latin typeface="Cambria Math" panose="02040503050406030204" pitchFamily="18" charset="0"/>
                      </a:rPr>
                      <m:t>𝑛</m:t>
                    </m:r>
                  </m:oMath>
                </a14:m>
                <a:r>
                  <a:rPr lang="en-US" dirty="0">
                    <a:solidFill>
                      <a:srgbClr val="FF0000"/>
                    </a:solidFill>
                  </a:rPr>
                  <a:t> variables, </a:t>
                </a:r>
                <a14:m>
                  <m:oMath xmlns:m="http://schemas.openxmlformats.org/officeDocument/2006/math">
                    <m:r>
                      <a:rPr lang="en-US" b="0" i="1" smtClean="0">
                        <a:solidFill>
                          <a:srgbClr val="FF0000"/>
                        </a:solidFill>
                        <a:latin typeface="Cambria Math" panose="02040503050406030204" pitchFamily="18" charset="0"/>
                      </a:rPr>
                      <m:t>𝑚</m:t>
                    </m:r>
                  </m:oMath>
                </a14:m>
                <a:r>
                  <a:rPr lang="en-US" dirty="0">
                    <a:solidFill>
                      <a:srgbClr val="FF0000"/>
                    </a:solidFill>
                  </a:rPr>
                  <a:t> constraints</a:t>
                </a:r>
              </a:p>
            </p:txBody>
          </p:sp>
        </mc:Choice>
        <mc:Fallback xmlns="">
          <p:sp>
            <p:nvSpPr>
              <p:cNvPr id="10" name="TextBox 9"/>
              <p:cNvSpPr txBox="1">
                <a:spLocks noRot="1" noChangeAspect="1" noMove="1" noResize="1" noEditPoints="1" noAdjustHandles="1" noChangeArrowheads="1" noChangeShapeType="1" noTextEdit="1"/>
              </p:cNvSpPr>
              <p:nvPr/>
            </p:nvSpPr>
            <p:spPr>
              <a:xfrm>
                <a:off x="1678910" y="3105467"/>
                <a:ext cx="2742546" cy="646331"/>
              </a:xfrm>
              <a:prstGeom prst="rect">
                <a:avLst/>
              </a:prstGeom>
              <a:blipFill rotWithShape="0">
                <a:blip r:embed="rId4"/>
                <a:stretch>
                  <a:fillRect l="-1778" t="-4717" r="-1111"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35356" y="3113787"/>
                <a:ext cx="2634952" cy="646331"/>
              </a:xfrm>
              <a:prstGeom prst="rect">
                <a:avLst/>
              </a:prstGeom>
              <a:noFill/>
            </p:spPr>
            <p:txBody>
              <a:bodyPr wrap="none" rtlCol="0">
                <a:spAutoFit/>
              </a:bodyPr>
              <a:lstStyle/>
              <a:p>
                <a:r>
                  <a:rPr lang="en-US" dirty="0">
                    <a:solidFill>
                      <a:srgbClr val="FF0000"/>
                    </a:solidFill>
                  </a:rPr>
                  <a:t>Dual LP</a:t>
                </a:r>
              </a:p>
              <a:p>
                <a14:m>
                  <m:oMath xmlns:m="http://schemas.openxmlformats.org/officeDocument/2006/math">
                    <m:r>
                      <a:rPr lang="en-US" b="0" i="1" dirty="0" smtClean="0">
                        <a:solidFill>
                          <a:srgbClr val="FF0000"/>
                        </a:solidFill>
                        <a:latin typeface="Cambria Math" panose="02040503050406030204" pitchFamily="18" charset="0"/>
                      </a:rPr>
                      <m:t>𝑚</m:t>
                    </m:r>
                  </m:oMath>
                </a14:m>
                <a:r>
                  <a:rPr lang="en-US" dirty="0">
                    <a:solidFill>
                      <a:srgbClr val="FF0000"/>
                    </a:solidFill>
                  </a:rPr>
                  <a:t> variables, </a:t>
                </a:r>
                <a14:m>
                  <m:oMath xmlns:m="http://schemas.openxmlformats.org/officeDocument/2006/math">
                    <m:r>
                      <a:rPr lang="en-US" b="0" i="1" smtClean="0">
                        <a:solidFill>
                          <a:srgbClr val="FF0000"/>
                        </a:solidFill>
                        <a:latin typeface="Cambria Math" panose="02040503050406030204" pitchFamily="18" charset="0"/>
                      </a:rPr>
                      <m:t>𝑛</m:t>
                    </m:r>
                  </m:oMath>
                </a14:m>
                <a:r>
                  <a:rPr lang="en-US" dirty="0">
                    <a:solidFill>
                      <a:srgbClr val="FF0000"/>
                    </a:solidFill>
                  </a:rPr>
                  <a:t> constraints</a:t>
                </a:r>
              </a:p>
            </p:txBody>
          </p:sp>
        </mc:Choice>
        <mc:Fallback xmlns="">
          <p:sp>
            <p:nvSpPr>
              <p:cNvPr id="11" name="TextBox 10"/>
              <p:cNvSpPr txBox="1">
                <a:spLocks noRot="1" noChangeAspect="1" noMove="1" noResize="1" noEditPoints="1" noAdjustHandles="1" noChangeArrowheads="1" noChangeShapeType="1" noTextEdit="1"/>
              </p:cNvSpPr>
              <p:nvPr/>
            </p:nvSpPr>
            <p:spPr>
              <a:xfrm>
                <a:off x="5135356" y="3113787"/>
                <a:ext cx="2634952" cy="646331"/>
              </a:xfrm>
              <a:prstGeom prst="rect">
                <a:avLst/>
              </a:prstGeom>
              <a:blipFill rotWithShape="0">
                <a:blip r:embed="rId5"/>
                <a:stretch>
                  <a:fillRect l="-1848"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723457" y="4902056"/>
                <a:ext cx="2648546" cy="369332"/>
              </a:xfrm>
              <a:prstGeom prst="rect">
                <a:avLst/>
              </a:prstGeom>
              <a:ln>
                <a:solidFill>
                  <a:srgbClr val="C00000"/>
                </a:solidFill>
              </a:ln>
            </p:spPr>
            <p:txBody>
              <a:bodyPr wrap="none">
                <a:spAutoFit/>
              </a:bodyPr>
              <a:lstStyle/>
              <a:p>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r>
                          <a:rPr lang="en-US" i="1">
                            <a:latin typeface="Cambria Math" panose="02040503050406030204" pitchFamily="18" charset="0"/>
                          </a:rPr>
                          <m:t>𝑛</m:t>
                        </m:r>
                      </m:sup>
                    </m:sSup>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𝑛</m:t>
                        </m:r>
                      </m:sup>
                    </m:sSup>
                  </m:oMath>
                </a14:m>
                <a:r>
                  <a:rPr lang="en-US" dirty="0"/>
                  <a:t>,</a:t>
                </a:r>
                <a14:m>
                  <m:oMath xmlns:m="http://schemas.openxmlformats.org/officeDocument/2006/math">
                    <m:r>
                      <a:rPr lang="en-US" dirty="0">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&lt;</m:t>
                    </m:r>
                    <m:r>
                      <a:rPr lang="en-US" i="1">
                        <a:latin typeface="Cambria Math" panose="02040503050406030204" pitchFamily="18" charset="0"/>
                      </a:rPr>
                      <m:t>𝑛</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723457" y="4902056"/>
                <a:ext cx="2648546" cy="369332"/>
              </a:xfrm>
              <a:prstGeom prst="rect">
                <a:avLst/>
              </a:prstGeom>
              <a:blipFill rotWithShape="0">
                <a:blip r:embed="rId6"/>
                <a:stretch>
                  <a:fillRect t="-6349" b="-22222"/>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536873" y="4902056"/>
                <a:ext cx="996170" cy="369332"/>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r>
                            <a:rPr lang="en-US" i="1">
                              <a:latin typeface="Cambria Math" panose="02040503050406030204" pitchFamily="18" charset="0"/>
                            </a:rPr>
                            <m:t>𝑚</m:t>
                          </m:r>
                        </m:sup>
                      </m:sSup>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5536873" y="4902056"/>
                <a:ext cx="996170" cy="369332"/>
              </a:xfrm>
              <a:prstGeom prst="rect">
                <a:avLst/>
              </a:prstGeom>
              <a:blipFill rotWithShape="0">
                <a:blip r:embed="rId7"/>
                <a:stretch>
                  <a:fillRect b="-6349"/>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31407" y="5483571"/>
                <a:ext cx="7755393" cy="673389"/>
              </a:xfrm>
              <a:prstGeom prst="rect">
                <a:avLst/>
              </a:prstGeom>
              <a:noFill/>
            </p:spPr>
            <p:txBody>
              <a:bodyPr wrap="none" rtlCol="0">
                <a:spAutoFit/>
              </a:bodyPr>
              <a:lstStyle/>
              <a:p>
                <a:r>
                  <a:rPr lang="en-US" b="0" dirty="0">
                    <a:solidFill>
                      <a:srgbClr val="0070C0"/>
                    </a:solidFill>
                  </a:rPr>
                  <a:t>Weak duality theorem: Let </a:t>
                </a:r>
                <a14:m>
                  <m:oMath xmlns:m="http://schemas.openxmlformats.org/officeDocument/2006/math">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oMath>
                </a14:m>
                <a:r>
                  <a:rPr lang="en-US" b="0" i="1" dirty="0">
                    <a:solidFill>
                      <a:srgbClr val="0070C0"/>
                    </a:solidFill>
                    <a:latin typeface="Cambria Math" panose="02040503050406030204" pitchFamily="18" charset="0"/>
                  </a:rPr>
                  <a:t> </a:t>
                </a:r>
                <a:r>
                  <a:rPr lang="en-US" dirty="0">
                    <a:solidFill>
                      <a:srgbClr val="0070C0"/>
                    </a:solidFill>
                  </a:rPr>
                  <a:t>be a feasible solution of primal and the dual, then </a:t>
                </a:r>
              </a:p>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𝑜𝑏</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𝑗</m:t>
                          </m:r>
                        </m:e>
                        <m:sub>
                          <m:r>
                            <a:rPr lang="en-US" b="0" i="1" smtClean="0">
                              <a:solidFill>
                                <a:srgbClr val="0070C0"/>
                              </a:solidFill>
                              <a:latin typeface="Cambria Math" panose="02040503050406030204" pitchFamily="18" charset="0"/>
                            </a:rPr>
                            <m:t>𝐷𝑢𝑎𝑙</m:t>
                          </m:r>
                        </m:sub>
                      </m:sSub>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𝑦</m:t>
                          </m:r>
                        </m:e>
                      </m:d>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𝑏</m:t>
                          </m:r>
                        </m:e>
                        <m:sup>
                          <m:r>
                            <a:rPr lang="en-US" b="0" i="1" smtClean="0">
                              <a:solidFill>
                                <a:srgbClr val="0070C0"/>
                              </a:solidFill>
                              <a:latin typeface="Cambria Math" panose="02040503050406030204" pitchFamily="18" charset="0"/>
                            </a:rPr>
                            <m:t>𝑇</m:t>
                          </m:r>
                        </m:sup>
                      </m:sSup>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𝐴𝑥</m:t>
                              </m:r>
                            </m:e>
                          </m:d>
                        </m:e>
                        <m:sup>
                          <m:r>
                            <a:rPr lang="en-US" b="0" i="1" smtClean="0">
                              <a:solidFill>
                                <a:srgbClr val="0070C0"/>
                              </a:solidFill>
                              <a:latin typeface="Cambria Math" panose="02040503050406030204" pitchFamily="18" charset="0"/>
                            </a:rPr>
                            <m:t>𝑇</m:t>
                          </m:r>
                        </m:sup>
                      </m:sSup>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𝑇</m:t>
                          </m:r>
                        </m:sup>
                      </m:sSup>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𝐴</m:t>
                          </m:r>
                        </m:e>
                        <m:sup>
                          <m:r>
                            <a:rPr lang="en-US" b="0" i="1" smtClean="0">
                              <a:solidFill>
                                <a:srgbClr val="0070C0"/>
                              </a:solidFill>
                              <a:latin typeface="Cambria Math" panose="02040503050406030204" pitchFamily="18" charset="0"/>
                            </a:rPr>
                            <m:t>𝑇</m:t>
                          </m:r>
                        </m:sup>
                      </m:sSup>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𝑇</m:t>
                          </m:r>
                        </m:sup>
                      </m:sSup>
                      <m:r>
                        <a:rPr lang="en-US" b="0" i="1" smtClean="0">
                          <a:solidFill>
                            <a:srgbClr val="0070C0"/>
                          </a:solidFill>
                          <a:latin typeface="Cambria Math" panose="02040503050406030204" pitchFamily="18" charset="0"/>
                        </a:rPr>
                        <m:t>𝑐</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𝑜𝑏</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𝑗</m:t>
                          </m:r>
                        </m:e>
                        <m:sub>
                          <m:r>
                            <a:rPr lang="en-US" b="0" i="1" smtClean="0">
                              <a:solidFill>
                                <a:srgbClr val="0070C0"/>
                              </a:solidFill>
                              <a:latin typeface="Cambria Math" panose="02040503050406030204" pitchFamily="18" charset="0"/>
                            </a:rPr>
                            <m:t>𝑝𝑟𝑖𝑚𝑎𝑙</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31407" y="5483571"/>
                <a:ext cx="7755393" cy="673389"/>
              </a:xfrm>
              <a:prstGeom prst="rect">
                <a:avLst/>
              </a:prstGeom>
              <a:blipFill rotWithShape="0">
                <a:blip r:embed="rId8"/>
                <a:stretch>
                  <a:fillRect l="-708" t="-5455" b="-4545"/>
                </a:stretch>
              </a:blipFill>
            </p:spPr>
            <p:txBody>
              <a:bodyPr/>
              <a:lstStyle/>
              <a:p>
                <a:r>
                  <a:rPr lang="en-US">
                    <a:noFill/>
                  </a:rPr>
                  <a:t> </a:t>
                </a:r>
              </a:p>
            </p:txBody>
          </p:sp>
        </mc:Fallback>
      </mc:AlternateContent>
    </p:spTree>
    <p:extLst>
      <p:ext uri="{BB962C8B-B14F-4D97-AF65-F5344CB8AC3E}">
        <p14:creationId xmlns:p14="http://schemas.microsoft.com/office/powerpoint/2010/main" val="234407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Proof of strong duality theorem (Not required)</a:t>
                </a:r>
              </a:p>
              <a:p>
                <a:pPr lvl="1"/>
                <a:r>
                  <a:rPr lang="en-US" dirty="0" err="1"/>
                  <a:t>Farkas</a:t>
                </a:r>
                <a:r>
                  <a:rPr lang="en-US" dirty="0"/>
                  <a:t>’ lemma: 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𝑛</m:t>
                        </m:r>
                      </m:sup>
                    </m:sSup>
                  </m:oMath>
                </a14:m>
                <a:r>
                  <a:rPr lang="en-US" dirty="0"/>
                  <a:t> and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sup>
                    </m:sSup>
                  </m:oMath>
                </a14:m>
                <a:r>
                  <a:rPr lang="en-US" dirty="0"/>
                  <a:t>. Then exactly one of the following two statements is true</a:t>
                </a:r>
              </a:p>
              <a:p>
                <a:pPr lvl="2"/>
                <a:r>
                  <a:rPr lang="en-US" dirty="0"/>
                  <a:t>I. There exists an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𝑛</m:t>
                        </m:r>
                      </m:sup>
                    </m:sSup>
                  </m:oMath>
                </a14:m>
                <a:r>
                  <a:rPr lang="en-US" dirty="0"/>
                  <a:t> such that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b="0" dirty="0"/>
              </a:p>
              <a:p>
                <a:pPr lvl="2"/>
                <a:r>
                  <a:rPr lang="en-US" dirty="0"/>
                  <a:t>II. There exists a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sup>
                    </m:sSup>
                  </m:oMath>
                </a14:m>
                <a:r>
                  <a:rPr lang="en-US" dirty="0"/>
                  <a:t> such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≥0</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&lt;0</m:t>
                    </m:r>
                  </m:oMath>
                </a14:m>
                <a:endParaRPr lang="en-US" dirty="0"/>
              </a:p>
              <a:p>
                <a:pPr lvl="2"/>
                <a:r>
                  <a:rPr lang="en-US" dirty="0"/>
                  <a:t>Proof: </a:t>
                </a:r>
              </a:p>
              <a:p>
                <a:pPr lvl="3"/>
                <a:r>
                  <a:rPr lang="en-US" dirty="0"/>
                  <a:t>If (I) is true, i.e.,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holds for some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≥0</m:t>
                    </m:r>
                  </m:oMath>
                </a14:m>
                <a:r>
                  <a:rPr lang="en-US" dirty="0"/>
                  <a:t> for some </a:t>
                </a:r>
                <a14:m>
                  <m:oMath xmlns:m="http://schemas.openxmlformats.org/officeDocument/2006/math">
                    <m:r>
                      <a:rPr lang="en-US" b="0" i="1" smtClean="0">
                        <a:latin typeface="Cambria Math" panose="02040503050406030204" pitchFamily="18" charset="0"/>
                      </a:rPr>
                      <m:t>𝑦</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𝐴𝑥</m:t>
                            </m:r>
                          </m:e>
                        </m:d>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𝑇</m:t>
                        </m:r>
                      </m:sup>
                    </m:sSup>
                    <m:r>
                      <a:rPr lang="en-US" b="1" i="1" smtClean="0">
                        <a:latin typeface="Cambria Math" panose="02040503050406030204" pitchFamily="18" charset="0"/>
                      </a:rPr>
                      <m:t>𝟎</m:t>
                    </m:r>
                    <m:r>
                      <a:rPr lang="en-US" b="0" i="1" smtClean="0">
                        <a:latin typeface="Cambria Math" panose="02040503050406030204" pitchFamily="18" charset="0"/>
                      </a:rPr>
                      <m:t>=0</m:t>
                    </m:r>
                  </m:oMath>
                </a14:m>
                <a:r>
                  <a:rPr lang="en-US" dirty="0"/>
                  <a:t>. So (I)(II) cannot both be true. </a:t>
                </a:r>
              </a:p>
              <a:p>
                <a:pPr lvl="3"/>
                <a:r>
                  <a:rPr lang="en-US" dirty="0"/>
                  <a:t>If (I) is false, then define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≥0, </m:t>
                    </m:r>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We know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Notice that </a:t>
                </a:r>
                <a14:m>
                  <m:oMath xmlns:m="http://schemas.openxmlformats.org/officeDocument/2006/math">
                    <m:r>
                      <a:rPr lang="en-US" b="0" i="1" smtClean="0">
                        <a:latin typeface="Cambria Math" panose="02040503050406030204" pitchFamily="18" charset="0"/>
                      </a:rPr>
                      <m:t>𝐶</m:t>
                    </m:r>
                  </m:oMath>
                </a14:m>
                <a:r>
                  <a:rPr lang="en-US" dirty="0"/>
                  <a:t> is convex. From separating hyperplane theorem, we know for some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sup>
                    </m:sSup>
                    <m:r>
                      <a:rPr lang="en-US" b="0" i="1" smtClean="0">
                        <a:latin typeface="Cambria Math" panose="02040503050406030204" pitchFamily="18" charset="0"/>
                      </a:rPr>
                      <m:t>\</m:t>
                    </m:r>
                    <m:r>
                      <a:rPr lang="en-US" b="1" i="1" smtClean="0">
                        <a:latin typeface="Cambria Math" panose="02040503050406030204" pitchFamily="18" charset="0"/>
                      </a:rPr>
                      <m:t>𝟎</m:t>
                    </m:r>
                  </m:oMath>
                </a14:m>
                <a:r>
                  <a:rPr lang="en-US" dirty="0"/>
                  <a:t> </a:t>
                </a:r>
                <a:r>
                  <a:rPr lang="en-US" dirty="0" err="1"/>
                  <a:t>s.t.</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≥0 ∀</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&lt;0</m:t>
                    </m:r>
                  </m:oMath>
                </a14:m>
                <a:r>
                  <a:rPr lang="en-US" dirty="0"/>
                  <a:t>. Then we can show that for this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≥0</m:t>
                    </m:r>
                  </m:oMath>
                </a14:m>
                <a:r>
                  <a:rPr lang="en-US" dirty="0"/>
                  <a:t>. If not, i.e., 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&lt;0</m:t>
                    </m:r>
                  </m:oMath>
                </a14:m>
                <a:r>
                  <a:rPr lang="en-US" dirty="0"/>
                  <a:t>, then choose any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and choose any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r>
                  <a:rPr lang="en-US" dirty="0"/>
                  <a:t> such that </a:t>
                </a:r>
                <a14:m>
                  <m:oMath xmlns:m="http://schemas.openxmlformats.org/officeDocument/2006/math">
                    <m:r>
                      <a:rPr lang="en-US" i="1">
                        <a:latin typeface="Cambria Math" panose="02040503050406030204" pitchFamily="18" charset="0"/>
                      </a:rPr>
                      <m:t>𝐴𝑥</m:t>
                    </m:r>
                    <m:r>
                      <a:rPr lang="en-US" i="1">
                        <a:latin typeface="Cambria Math" panose="02040503050406030204" pitchFamily="18" charset="0"/>
                      </a:rPr>
                      <m:t>=</m:t>
                    </m:r>
                    <m:r>
                      <a:rPr lang="en-US" i="1">
                        <a:latin typeface="Cambria Math" panose="02040503050406030204" pitchFamily="18" charset="0"/>
                      </a:rPr>
                      <m:t>𝑞</m:t>
                    </m:r>
                  </m:oMath>
                </a14:m>
                <a:r>
                  <a:rPr lang="en-US" dirty="0"/>
                  <a:t>, we have </a:t>
                </a:r>
                <a14:m>
                  <m:oMath xmlns:m="http://schemas.openxmlformats.org/officeDocument/2006/math">
                    <m:r>
                      <a:rPr lang="en-US" b="0" i="0"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𝐴𝑥</m:t>
                            </m:r>
                          </m:e>
                        </m:d>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e>
                    </m:d>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𝑇</m:t>
                        </m:r>
                      </m:sup>
                    </m:sSup>
                    <m:r>
                      <a:rPr lang="en-US" b="1" i="1" smtClean="0">
                        <a:latin typeface="Cambria Math" panose="02040503050406030204" pitchFamily="18" charset="0"/>
                      </a:rPr>
                      <m:t>𝟎</m:t>
                    </m:r>
                    <m:r>
                      <a:rPr lang="en-US" b="0" i="1" smtClean="0">
                        <a:latin typeface="Cambria Math" panose="02040503050406030204" pitchFamily="18" charset="0"/>
                      </a:rPr>
                      <m:t>=0</m:t>
                    </m:r>
                  </m:oMath>
                </a14:m>
                <a:r>
                  <a:rPr lang="en-US" dirty="0"/>
                  <a:t>. Contradiction. So this </a:t>
                </a:r>
                <a14:m>
                  <m:oMath xmlns:m="http://schemas.openxmlformats.org/officeDocument/2006/math">
                    <m:r>
                      <a:rPr lang="en-US" b="0" i="1" smtClean="0">
                        <a:latin typeface="Cambria Math" panose="02040503050406030204" pitchFamily="18" charset="0"/>
                      </a:rPr>
                      <m:t>𝑦</m:t>
                    </m:r>
                  </m:oMath>
                </a14:m>
                <a:r>
                  <a:rPr lang="en-US" dirty="0"/>
                  <a:t> satisfies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≥0</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&lt;0</m:t>
                    </m:r>
                  </m:oMath>
                </a14:m>
                <a:r>
                  <a:rPr lang="en-US" dirty="0"/>
                  <a:t>. Therefore (II) is true.</a:t>
                </a:r>
              </a:p>
              <a:p>
                <a:pPr lvl="3"/>
                <a:r>
                  <a:rPr lang="en-US" dirty="0"/>
                  <a:t>So exactly one of (I) and (II ) is true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2099" r="-177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48</a:t>
            </a:fld>
            <a:endParaRPr lang="en-US" dirty="0"/>
          </a:p>
        </p:txBody>
      </p:sp>
    </p:spTree>
    <p:extLst>
      <p:ext uri="{BB962C8B-B14F-4D97-AF65-F5344CB8AC3E}">
        <p14:creationId xmlns:p14="http://schemas.microsoft.com/office/powerpoint/2010/main" val="330543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Proof of strong duality theorem (Not required)</a:t>
                </a:r>
              </a:p>
              <a:p>
                <a:pPr lvl="1"/>
                <a:r>
                  <a:rPr lang="en-US" dirty="0"/>
                  <a:t>Second variant of </a:t>
                </a:r>
                <a:r>
                  <a:rPr lang="en-US" dirty="0" err="1"/>
                  <a:t>Farkas</a:t>
                </a:r>
                <a:r>
                  <a:rPr lang="en-US" dirty="0"/>
                  <a:t>’ lemma: 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𝑛</m:t>
                        </m:r>
                      </m:sup>
                    </m:sSup>
                  </m:oMath>
                </a14:m>
                <a:r>
                  <a:rPr lang="en-US" dirty="0"/>
                  <a:t> and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sup>
                    </m:sSup>
                  </m:oMath>
                </a14:m>
                <a:r>
                  <a:rPr lang="en-US" dirty="0"/>
                  <a:t>. Then system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has a solution if and only 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𝑇</m:t>
                        </m:r>
                      </m:sup>
                    </m:sSup>
                    <m:r>
                      <a:rPr lang="en-US" b="0" i="1" smtClean="0">
                        <a:latin typeface="Cambria Math" panose="02040503050406030204" pitchFamily="18" charset="0"/>
                      </a:rPr>
                      <m:t>𝑏</m:t>
                    </m:r>
                    <m:r>
                      <a:rPr lang="en-US" b="0" i="1" smtClean="0">
                        <a:latin typeface="Cambria Math" panose="02040503050406030204" pitchFamily="18" charset="0"/>
                      </a:rPr>
                      <m:t>≥0</m:t>
                    </m:r>
                  </m:oMath>
                </a14:m>
                <a:r>
                  <a:rPr lang="en-US" dirty="0"/>
                  <a:t> holds for all </a:t>
                </a:r>
                <a14:m>
                  <m:oMath xmlns:m="http://schemas.openxmlformats.org/officeDocument/2006/math">
                    <m:r>
                      <a:rPr lang="en-US" b="0" i="1" smtClean="0">
                        <a:latin typeface="Cambria Math" panose="02040503050406030204" pitchFamily="18" charset="0"/>
                      </a:rPr>
                      <m:t>𝜆</m:t>
                    </m:r>
                  </m:oMath>
                </a14:m>
                <a:r>
                  <a:rPr lang="en-US" dirty="0"/>
                  <a:t> that satisfies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m:t>
                    </m:r>
                  </m:oMath>
                </a14:m>
                <a:r>
                  <a:rPr lang="en-US" b="0" i="1" dirty="0">
                    <a:latin typeface="Cambria Math" panose="02040503050406030204" pitchFamily="18" charset="0"/>
                  </a:rPr>
                  <a:t> </a:t>
                </a:r>
                <a:r>
                  <a:rPr lang="en-US" dirty="0"/>
                  <a:t>and</a:t>
                </a:r>
                <a:r>
                  <a:rPr lang="en-US" b="0" i="1" dirty="0">
                    <a:latin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=0</m:t>
                    </m:r>
                  </m:oMath>
                </a14:m>
                <a:endParaRPr lang="en-US" dirty="0"/>
              </a:p>
              <a:p>
                <a:pPr lvl="2"/>
                <a:r>
                  <a:rPr lang="en-US" dirty="0"/>
                  <a:t>Proof: </a:t>
                </a:r>
              </a:p>
              <a:p>
                <a:pPr lvl="3"/>
                <a:r>
                  <a:rPr lang="en-US" dirty="0"/>
                  <a:t>If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has a solution, denote the solution as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r>
                  <a:rPr lang="en-US" dirty="0"/>
                  <a:t>. If </a:t>
                </a: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≥0</m:t>
                    </m:r>
                  </m:oMath>
                </a14:m>
                <a:r>
                  <a:rPr lang="en-US" i="1" dirty="0">
                    <a:latin typeface="Cambria Math" panose="02040503050406030204" pitchFamily="18" charset="0"/>
                  </a:rPr>
                  <a:t> </a:t>
                </a:r>
                <a:r>
                  <a:rPr lang="en-US" dirty="0"/>
                  <a:t>and</a:t>
                </a:r>
                <a:r>
                  <a:rPr lang="en-US" i="1" dirty="0">
                    <a:latin typeface="Cambria Math" panose="020405030504060302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𝑇</m:t>
                        </m:r>
                      </m:sup>
                    </m:sSup>
                    <m:r>
                      <a:rPr lang="en-US" i="1">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𝑇</m:t>
                        </m:r>
                      </m:sup>
                    </m:sSup>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𝑇</m:t>
                            </m:r>
                          </m:sup>
                        </m:sSup>
                        <m:r>
                          <a:rPr lang="en-US" i="1">
                            <a:latin typeface="Cambria Math" panose="02040503050406030204" pitchFamily="18" charset="0"/>
                          </a:rPr>
                          <m:t>𝐴</m:t>
                        </m:r>
                      </m:e>
                    </m:d>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r>
                      <a:rPr lang="en-US" b="0" i="1" smtClean="0">
                        <a:latin typeface="Cambria Math" panose="02040503050406030204" pitchFamily="18" charset="0"/>
                      </a:rPr>
                      <m:t>=0</m:t>
                    </m:r>
                  </m:oMath>
                </a14:m>
                <a:endParaRPr lang="en-US" dirty="0"/>
              </a:p>
              <a:p>
                <a:pPr lvl="3"/>
                <a:r>
                  <a:rPr lang="en-US" dirty="0"/>
                  <a:t>If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does not have a solution, then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≥0</m:t>
                    </m:r>
                  </m:oMath>
                </a14:m>
                <a:r>
                  <a:rPr lang="en-US" dirty="0"/>
                  <a:t> does not have a solution (otherwise you can easily construct a solution for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By </a:t>
                </a:r>
                <a:r>
                  <a:rPr lang="en-US" dirty="0" err="1"/>
                  <a:t>Farkas</a:t>
                </a:r>
                <a:r>
                  <a:rPr lang="en-US" dirty="0"/>
                  <a:t>’ lemma, there exists a </a:t>
                </a:r>
                <a14:m>
                  <m:oMath xmlns:m="http://schemas.openxmlformats.org/officeDocument/2006/math">
                    <m:r>
                      <a:rPr lang="en-US" b="0" i="1" smtClean="0">
                        <a:latin typeface="Cambria Math" panose="02040503050406030204" pitchFamily="18" charset="0"/>
                      </a:rPr>
                      <m:t>𝜆</m:t>
                    </m:r>
                  </m:oMath>
                </a14:m>
                <a:r>
                  <a:rPr lang="en-US" dirty="0"/>
                  <a:t> such that </a:t>
                </a:r>
                <a14:m>
                  <m:oMath xmlns:m="http://schemas.openxmlformats.org/officeDocument/2006/math">
                    <m:r>
                      <a:rPr lang="en-US" b="0" i="0"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e>
                      <m:sup>
                        <m:r>
                          <a:rPr lang="en-US" i="1">
                            <a:latin typeface="Cambria Math" panose="02040503050406030204" pitchFamily="18" charset="0"/>
                          </a:rPr>
                          <m:t>𝑇</m:t>
                        </m:r>
                      </m:sup>
                    </m:sSup>
                    <m:r>
                      <a:rPr lang="en-US" b="0" i="1" smtClean="0">
                        <a:latin typeface="Cambria Math" panose="02040503050406030204" pitchFamily="18" charset="0"/>
                      </a:rPr>
                      <m:t>𝜆</m:t>
                    </m:r>
                    <m:r>
                      <a:rPr lang="en-US" i="1">
                        <a:latin typeface="Cambria Math" panose="02040503050406030204" pitchFamily="18" charset="0"/>
                      </a:rPr>
                      <m:t>≥0</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𝑇</m:t>
                        </m:r>
                      </m:sup>
                    </m:sSup>
                    <m:r>
                      <a:rPr lang="en-US" b="0" i="1" smtClean="0">
                        <a:latin typeface="Cambria Math" panose="02040503050406030204" pitchFamily="18" charset="0"/>
                      </a:rPr>
                      <m:t>𝜆</m:t>
                    </m:r>
                    <m:r>
                      <a:rPr lang="en-US" i="1">
                        <a:latin typeface="Cambria Math" panose="02040503050406030204" pitchFamily="18" charset="0"/>
                      </a:rPr>
                      <m:t>&lt;0</m:t>
                    </m:r>
                  </m:oMath>
                </a14:m>
                <a:r>
                  <a:rPr lang="en-US" dirty="0"/>
                  <a:t>. Then for this </a:t>
                </a:r>
                <a14:m>
                  <m:oMath xmlns:m="http://schemas.openxmlformats.org/officeDocument/2006/math">
                    <m:r>
                      <a:rPr lang="en-US" b="0" i="1" smtClean="0">
                        <a:latin typeface="Cambria Math" panose="02040503050406030204" pitchFamily="18" charset="0"/>
                      </a:rPr>
                      <m:t>𝜆</m:t>
                    </m:r>
                  </m:oMath>
                </a14:m>
                <a:r>
                  <a:rPr lang="en-US" dirty="0"/>
                  <a:t>, we know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𝜆</m:t>
                    </m:r>
                    <m:r>
                      <a:rPr lang="en-US" b="0" i="1" smtClean="0">
                        <a:latin typeface="Cambria Math" panose="02040503050406030204" pitchFamily="18" charset="0"/>
                      </a:rPr>
                      <m:t>=0</m:t>
                    </m:r>
                  </m:oMath>
                </a14:m>
                <a:r>
                  <a:rPr lang="en-US" dirty="0"/>
                  <a:t> (and therefore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m:t>
                    </m:r>
                  </m:oMath>
                </a14:m>
                <a:endParaRPr lang="en-US" dirty="0"/>
              </a:p>
              <a:p>
                <a:pPr lvl="3"/>
                <a:endParaRPr lang="en-US" dirty="0"/>
              </a:p>
              <a:p>
                <a:pPr lvl="3"/>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49</a:t>
            </a:fld>
            <a:endParaRPr lang="en-US" dirty="0"/>
          </a:p>
        </p:txBody>
      </p:sp>
    </p:spTree>
    <p:extLst>
      <p:ext uri="{BB962C8B-B14F-4D97-AF65-F5344CB8AC3E}">
        <p14:creationId xmlns:p14="http://schemas.microsoft.com/office/powerpoint/2010/main" val="158156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lvl="1"/>
                <a:endParaRPr lang="en-US" dirty="0"/>
              </a:p>
              <a:p>
                <a:pPr lvl="1"/>
                <a:endParaRPr lang="en-US" dirty="0"/>
              </a:p>
              <a:p>
                <a:r>
                  <a:rPr lang="en-US" dirty="0"/>
                  <a:t>Convex optimization</a:t>
                </a:r>
              </a:p>
              <a:p>
                <a:pPr lvl="1"/>
                <a14:m>
                  <m:oMath xmlns:m="http://schemas.openxmlformats.org/officeDocument/2006/math">
                    <m:r>
                      <a:rPr lang="en-US" i="1">
                        <a:latin typeface="Cambria Math" panose="02040503050406030204" pitchFamily="18" charset="0"/>
                      </a:rPr>
                      <m:t>𝑓</m:t>
                    </m:r>
                  </m:oMath>
                </a14:m>
                <a:r>
                  <a:rPr lang="en-US" dirty="0"/>
                  <a:t> is a convex function and </a:t>
                </a:r>
                <a14:m>
                  <m:oMath xmlns:m="http://schemas.openxmlformats.org/officeDocument/2006/math">
                    <m:r>
                      <a:rPr lang="en-US" i="1">
                        <a:latin typeface="Cambria Math" panose="02040503050406030204" pitchFamily="18" charset="0"/>
                        <a:ea typeface="Cambria Math" panose="02040503050406030204" pitchFamily="18" charset="0"/>
                      </a:rPr>
                      <m:t>ℱ</m:t>
                    </m:r>
                  </m:oMath>
                </a14:m>
                <a:r>
                  <a:rPr lang="en-US" dirty="0"/>
                  <a:t> is a convex set</a:t>
                </a:r>
              </a:p>
              <a:p>
                <a:pPr lvl="1"/>
                <a:r>
                  <a:rPr lang="en-US" dirty="0"/>
                  <a:t>Gradient descent leads to global optimum</a:t>
                </a:r>
              </a:p>
              <a:p>
                <a:r>
                  <a:rPr lang="en-US" dirty="0"/>
                  <a:t>Nonconvex but continuous optimization</a:t>
                </a:r>
              </a:p>
              <a:p>
                <a:pPr lvl="1"/>
                <a:r>
                  <a:rPr lang="en-US" dirty="0"/>
                  <a:t>Gradient descent leads to local optima</a:t>
                </a:r>
              </a:p>
              <a:p>
                <a:pPr lvl="1"/>
                <a:endParaRPr lang="en-US" dirty="0"/>
              </a:p>
              <a:p>
                <a:r>
                  <a:rPr lang="en-US" dirty="0"/>
                  <a:t>This section: </a:t>
                </a:r>
                <a14:m>
                  <m:oMath xmlns:m="http://schemas.openxmlformats.org/officeDocument/2006/math">
                    <m:r>
                      <a:rPr lang="en-US" i="1">
                        <a:latin typeface="Cambria Math" panose="02040503050406030204" pitchFamily="18" charset="0"/>
                      </a:rPr>
                      <m:t>𝑓</m:t>
                    </m:r>
                  </m:oMath>
                </a14:m>
                <a:r>
                  <a:rPr lang="en-US" dirty="0"/>
                  <a:t> is a linear function and </a:t>
                </a:r>
                <a14:m>
                  <m:oMath xmlns:m="http://schemas.openxmlformats.org/officeDocument/2006/math">
                    <m:r>
                      <a:rPr lang="en-US" i="1">
                        <a:latin typeface="Cambria Math" panose="02040503050406030204" pitchFamily="18" charset="0"/>
                        <a:ea typeface="Cambria Math" panose="02040503050406030204" pitchFamily="18" charset="0"/>
                      </a:rPr>
                      <m:t>ℱ</m:t>
                    </m:r>
                  </m:oMath>
                </a14:m>
                <a:r>
                  <a:rPr lang="en-US" dirty="0"/>
                  <a:t> is defined by a set of linear constraints</a:t>
                </a:r>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r="-140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dirty="0"/>
              <a:t>Reference: Wikipedia; Berkeley CE191</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879150" y="1219200"/>
                <a:ext cx="1385700" cy="850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lim>
                          </m:limLow>
                        </m:fName>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func>
                    </m:oMath>
                  </m:oMathPara>
                </a14:m>
                <a:endParaRPr lang="en-US" sz="2400" dirty="0"/>
              </a:p>
              <a:p>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ℱ</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9150" y="1219200"/>
                <a:ext cx="1385700" cy="850105"/>
              </a:xfrm>
              <a:prstGeom prst="rect">
                <a:avLst/>
              </a:prstGeom>
              <a:blipFill rotWithShape="0">
                <a:blip r:embed="rId4"/>
                <a:stretch>
                  <a:fillRect l="-13158" r="-2193" b="-20863"/>
                </a:stretch>
              </a:blipFill>
            </p:spPr>
            <p:txBody>
              <a:bodyPr/>
              <a:lstStyle/>
              <a:p>
                <a:r>
                  <a:rPr lang="en-US">
                    <a:noFill/>
                  </a:rPr>
                  <a:t> </a:t>
                </a:r>
              </a:p>
            </p:txBody>
          </p:sp>
        </mc:Fallback>
      </mc:AlternateContent>
    </p:spTree>
    <p:extLst>
      <p:ext uri="{BB962C8B-B14F-4D97-AF65-F5344CB8AC3E}">
        <p14:creationId xmlns:p14="http://schemas.microsoft.com/office/powerpoint/2010/main" val="1599136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a:t>Proof of strong duality theorem (Not required)</a:t>
                </a:r>
              </a:p>
              <a:p>
                <a:pPr lvl="1"/>
                <a:r>
                  <a:rPr lang="en-US" dirty="0"/>
                  <a:t>Suppose the primal has an optimal solution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r>
                  <a:rPr lang="en-US" dirty="0"/>
                  <a:t>, leading to optimal value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f</m:t>
                        </m:r>
                      </m:e>
                      <m:sup>
                        <m:r>
                          <a:rPr lang="en-US" b="0" i="0" smtClean="0">
                            <a:latin typeface="Cambria Math" panose="02040503050406030204" pitchFamily="18" charset="0"/>
                          </a:rPr>
                          <m:t>∗</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r>
                  <a:rPr lang="en-US" dirty="0"/>
                  <a:t>, </a:t>
                </a:r>
                <a14:m>
                  <m:oMath xmlns:m="http://schemas.openxmlformats.org/officeDocument/2006/math">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𝑦</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𝑇</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𝑦</m:t>
                        </m:r>
                      </m:e>
                      <m:sup>
                        <m:r>
                          <a:rPr lang="en-US" b="0" i="1" dirty="0" smtClean="0">
                            <a:latin typeface="Cambria Math" panose="02040503050406030204" pitchFamily="18" charset="0"/>
                          </a:rPr>
                          <m:t>∗</m:t>
                        </m:r>
                      </m:sup>
                    </m:sSup>
                    <m:r>
                      <a:rPr lang="en-US" i="1" dirty="0" smtClean="0">
                        <a:latin typeface="Cambria Math" panose="02040503050406030204" pitchFamily="18" charset="0"/>
                      </a:rPr>
                      <m:t>)</m:t>
                    </m:r>
                  </m:oMath>
                </a14:m>
                <a:r>
                  <a:rPr lang="en-US" dirty="0"/>
                  <a:t> is the optimal solution and the optimal value of the dual,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oMath>
                </a14:m>
                <a:r>
                  <a:rPr lang="en-US" dirty="0"/>
                  <a:t>. Then for any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&gt;0</m:t>
                    </m:r>
                  </m:oMath>
                </a14:m>
                <a:r>
                  <a:rPr lang="en-US" dirty="0"/>
                  <a:t>,  we know that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𝜖</m:t>
                    </m:r>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i.e., </a:t>
                </a:r>
                <a14:m>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𝑇</m:t>
                                </m:r>
                              </m:sup>
                            </m:sSup>
                          </m:e>
                        </m:eqArr>
                      </m:e>
                    </m:d>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𝑐</m:t>
                            </m:r>
                          </m:e>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𝜖</m:t>
                            </m:r>
                          </m:e>
                        </m:eqArr>
                      </m:e>
                    </m:d>
                  </m:oMath>
                </a14:m>
                <a:r>
                  <a:rPr lang="en-US" dirty="0"/>
                  <a:t> does not have a solution. Based on the variant of the </a:t>
                </a:r>
                <a:r>
                  <a:rPr lang="en-US" dirty="0" err="1"/>
                  <a:t>Farkas</a:t>
                </a:r>
                <a:r>
                  <a:rPr lang="en-US" dirty="0"/>
                  <a:t>’ lemma, there exists a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a14:m>
                <a:r>
                  <a:rPr lang="en-US" dirty="0"/>
                  <a:t> satisfying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m:t>
                    </m:r>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𝑇</m:t>
                        </m:r>
                      </m:sup>
                    </m:sSup>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e>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𝑇</m:t>
                                </m:r>
                              </m:sup>
                            </m:sSup>
                          </m:e>
                        </m:eqArr>
                      </m:e>
                    </m:d>
                    <m:r>
                      <a:rPr lang="en-US" b="0" i="1" smtClean="0">
                        <a:latin typeface="Cambria Math" panose="02040503050406030204" pitchFamily="18" charset="0"/>
                      </a:rPr>
                      <m:t>=0</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𝑇</m:t>
                        </m:r>
                      </m:sup>
                    </m:sSup>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𝑐</m:t>
                            </m:r>
                          </m:e>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𝜖</m:t>
                            </m:r>
                          </m:e>
                        </m:eqArr>
                      </m:e>
                    </m:d>
                    <m:r>
                      <a:rPr lang="en-US" b="0" i="1" smtClean="0">
                        <a:latin typeface="Cambria Math" panose="02040503050406030204" pitchFamily="18" charset="0"/>
                      </a:rPr>
                      <m:t>&lt;0</m:t>
                    </m:r>
                  </m:oMath>
                </a14:m>
                <a:r>
                  <a:rPr lang="en-US" dirty="0"/>
                  <a:t>. Write this </a:t>
                </a:r>
                <a14:m>
                  <m:oMath xmlns:m="http://schemas.openxmlformats.org/officeDocument/2006/math">
                    <m:r>
                      <a:rPr lang="en-US" b="0" i="1" smtClean="0">
                        <a:latin typeface="Cambria Math" panose="02040503050406030204" pitchFamily="18" charset="0"/>
                      </a:rPr>
                      <m:t>𝜆</m:t>
                    </m:r>
                  </m:oMath>
                </a14:m>
                <a:r>
                  <a:rPr lang="en-US" dirty="0"/>
                  <a:t> as </a:t>
                </a:r>
                <a14:m>
                  <m:oMath xmlns:m="http://schemas.openxmlformats.org/officeDocument/2006/math">
                    <m:r>
                      <a:rPr lang="en-US" i="1">
                        <a:latin typeface="Cambria Math" panose="02040503050406030204" pitchFamily="18" charset="0"/>
                      </a:rPr>
                      <m:t>𝜆</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e>
                        </m:eqArr>
                      </m:e>
                    </m:d>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𝑛</m:t>
                        </m:r>
                      </m:sup>
                    </m:sSup>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ℝ</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r>
                      <a:rPr lang="en-US" b="0" i="1" smtClean="0">
                        <a:latin typeface="Cambria Math" panose="02040503050406030204" pitchFamily="18" charset="0"/>
                      </a:rPr>
                      <m:t>≥0</m:t>
                    </m:r>
                  </m:oMath>
                </a14:m>
                <a:r>
                  <a:rPr lang="en-US" dirty="0"/>
                  <a:t>. </a:t>
                </a:r>
              </a:p>
              <a:p>
                <a:pPr lvl="1"/>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r>
                      <a:rPr lang="en-US" b="0" i="1" smtClean="0">
                        <a:latin typeface="Cambria Math" panose="02040503050406030204" pitchFamily="18" charset="0"/>
                      </a:rPr>
                      <m:t>=0</m:t>
                    </m:r>
                  </m:oMath>
                </a14:m>
                <a:r>
                  <a:rPr lang="en-US" dirty="0"/>
                  <a:t>, then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𝜆</m:t>
                        </m:r>
                      </m:e>
                      <m:sub>
                        <m:r>
                          <a:rPr lang="en-US" b="0" i="1" smtClean="0">
                            <a:latin typeface="Cambria Math" panose="02040503050406030204" pitchFamily="18" charset="0"/>
                          </a:rPr>
                          <m:t>1</m:t>
                        </m:r>
                      </m:sub>
                      <m:sup>
                        <m:r>
                          <a:rPr lang="en-US" b="0" i="1" smtClean="0">
                            <a:latin typeface="Cambria Math" panose="02040503050406030204" pitchFamily="18" charset="0"/>
                          </a:rPr>
                          <m:t>𝑇</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=0</m:t>
                    </m:r>
                  </m:oMath>
                </a14:m>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𝜆</m:t>
                        </m:r>
                      </m:e>
                      <m:sub>
                        <m:r>
                          <a:rPr lang="en-US" b="0" i="1" smtClean="0">
                            <a:latin typeface="Cambria Math" panose="02040503050406030204" pitchFamily="18" charset="0"/>
                          </a:rPr>
                          <m:t>1</m:t>
                        </m:r>
                      </m:sub>
                      <m:sup>
                        <m:r>
                          <a:rPr lang="en-US" b="0" i="1" smtClean="0">
                            <a:latin typeface="Cambria Math" panose="02040503050406030204" pitchFamily="18" charset="0"/>
                          </a:rPr>
                          <m:t>𝑇</m:t>
                        </m:r>
                      </m:sup>
                    </m:sSubSup>
                    <m:r>
                      <a:rPr lang="en-US" b="0" i="1" smtClean="0">
                        <a:latin typeface="Cambria Math" panose="02040503050406030204" pitchFamily="18" charset="0"/>
                      </a:rPr>
                      <m:t>𝑐</m:t>
                    </m:r>
                    <m:r>
                      <a:rPr lang="en-US" b="0" i="1" smtClean="0">
                        <a:latin typeface="Cambria Math" panose="02040503050406030204" pitchFamily="18" charset="0"/>
                      </a:rPr>
                      <m:t>&lt;0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≥0</m:t>
                    </m:r>
                  </m:oMath>
                </a14:m>
                <a:r>
                  <a:rPr lang="en-US" dirty="0"/>
                  <a:t>. According to the variant of the </a:t>
                </a:r>
                <a:r>
                  <a:rPr lang="en-US" dirty="0" err="1"/>
                  <a:t>Farkas</a:t>
                </a:r>
                <a:r>
                  <a:rPr lang="en-US" dirty="0"/>
                  <a:t>’ lemma,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should not have a solution. But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oMath>
                </a14:m>
                <a:r>
                  <a:rPr lang="en-US" dirty="0"/>
                  <a:t> is a solution of the dual and therefore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Contradiction.</a:t>
                </a:r>
              </a:p>
              <a:p>
                <a:pPr lvl="1"/>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r>
                      <a:rPr lang="en-US" b="0" i="1" smtClean="0">
                        <a:latin typeface="Cambria Math" panose="02040503050406030204" pitchFamily="18" charset="0"/>
                      </a:rPr>
                      <m:t>&gt;0</m:t>
                    </m:r>
                  </m:oMath>
                </a14:m>
                <a:r>
                  <a:rPr lang="en-US" dirty="0"/>
                  <a:t>, then we can scale every the parameters in the problem so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a14:m>
                <a:r>
                  <a:rPr lang="en-US" dirty="0"/>
                  <a:t>. Then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𝜆</m:t>
                        </m:r>
                      </m:e>
                      <m:sub>
                        <m:r>
                          <a:rPr lang="en-US" b="0" i="1" smtClean="0">
                            <a:latin typeface="Cambria Math" panose="02040503050406030204" pitchFamily="18" charset="0"/>
                          </a:rPr>
                          <m:t>1</m:t>
                        </m:r>
                      </m:sub>
                      <m:sup>
                        <m:r>
                          <a:rPr lang="en-US" b="0" i="1" smtClean="0">
                            <a:latin typeface="Cambria Math" panose="02040503050406030204" pitchFamily="18" charset="0"/>
                          </a:rPr>
                          <m:t>𝑇</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𝑇</m:t>
                        </m:r>
                      </m:sup>
                    </m:sSup>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𝜆</m:t>
                        </m:r>
                      </m:e>
                      <m:sub>
                        <m:r>
                          <a:rPr lang="en-US" b="0" i="1" smtClean="0">
                            <a:latin typeface="Cambria Math" panose="02040503050406030204" pitchFamily="18" charset="0"/>
                          </a:rPr>
                          <m:t>1</m:t>
                        </m:r>
                      </m:sub>
                      <m:sup>
                        <m:r>
                          <a:rPr lang="en-US" b="0" i="1" smtClean="0">
                            <a:latin typeface="Cambria Math" panose="02040503050406030204" pitchFamily="18" charset="0"/>
                          </a:rPr>
                          <m:t>𝑇</m:t>
                        </m:r>
                      </m:sup>
                    </m:sSubSup>
                    <m:r>
                      <a:rPr lang="en-US" b="0" i="1" smtClean="0">
                        <a:latin typeface="Cambria Math" panose="02040503050406030204" pitchFamily="18" charset="0"/>
                      </a:rPr>
                      <m:t>𝑐</m:t>
                    </m:r>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𝜖</m:t>
                    </m:r>
                  </m:oMath>
                </a14:m>
                <a:r>
                  <a:rPr lang="en-US" dirty="0"/>
                  <a:t>. Therefore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oMath>
                </a14:m>
                <a:r>
                  <a:rPr lang="en-US" dirty="0"/>
                  <a:t> is a feasible solution of the primal and has a corresponding objective value lower than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𝜖</m:t>
                    </m:r>
                  </m:oMath>
                </a14:m>
                <a:r>
                  <a:rPr lang="en-US" dirty="0"/>
                  <a:t>. Since primal is minimization, we have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r>
                      <a:rPr lang="en-US" b="0" i="1" smtClean="0">
                        <a:latin typeface="Cambria Math" panose="02040503050406030204" pitchFamily="18" charset="0"/>
                      </a:rPr>
                      <m:t>&lt;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𝜖</m:t>
                    </m:r>
                  </m:oMath>
                </a14:m>
                <a:r>
                  <a:rPr lang="en-US" dirty="0"/>
                  <a:t>. According to weak duality theorem,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oMath>
                </a14:m>
                <a:r>
                  <a:rPr lang="en-US" dirty="0"/>
                  <a:t>. So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𝜖</m:t>
                    </m:r>
                  </m:oMath>
                </a14:m>
                <a:r>
                  <a:rPr lang="en-US" dirty="0"/>
                  <a:t> for any </a:t>
                </a:r>
                <a14:m>
                  <m:oMath xmlns:m="http://schemas.openxmlformats.org/officeDocument/2006/math">
                    <m:r>
                      <a:rPr lang="en-US" i="1" dirty="0" smtClean="0">
                        <a:latin typeface="Cambria Math" panose="02040503050406030204" pitchFamily="18" charset="0"/>
                      </a:rPr>
                      <m:t>𝜖</m:t>
                    </m:r>
                    <m:r>
                      <a:rPr lang="en-US" i="1" dirty="0" smtClean="0">
                        <a:latin typeface="Cambria Math" panose="02040503050406030204" pitchFamily="18" charset="0"/>
                      </a:rPr>
                      <m:t>&gt;0</m:t>
                    </m:r>
                  </m:oMath>
                </a14:m>
                <a:r>
                  <a:rPr lang="en-US" dirty="0"/>
                  <a:t>. Then the only possibility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370" t="-2222" r="-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50</a:t>
            </a:fld>
            <a:endParaRPr lang="en-US" dirty="0"/>
          </a:p>
        </p:txBody>
      </p:sp>
    </p:spTree>
    <p:extLst>
      <p:ext uri="{BB962C8B-B14F-4D97-AF65-F5344CB8AC3E}">
        <p14:creationId xmlns:p14="http://schemas.microsoft.com/office/powerpoint/2010/main" val="353855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p:sp>
        <p:nvSpPr>
          <p:cNvPr id="3" name="Content Placeholder 2"/>
          <p:cNvSpPr>
            <a:spLocks noGrp="1"/>
          </p:cNvSpPr>
          <p:nvPr>
            <p:ph sz="quarter" idx="1"/>
          </p:nvPr>
        </p:nvSpPr>
        <p:spPr>
          <a:xfrm>
            <a:off x="457200" y="1219200"/>
            <a:ext cx="8229600" cy="1326147"/>
          </a:xfrm>
        </p:spPr>
        <p:txBody>
          <a:bodyPr>
            <a:normAutofit fontScale="85000" lnSpcReduction="20000"/>
          </a:bodyPr>
          <a:lstStyle/>
          <a:p>
            <a:r>
              <a:rPr lang="en-US" dirty="0"/>
              <a:t>Let LP-1 denote the original LP, LP-2 denote the dual of LP-1, and LP-3 denote the dual of LP-2. Then LP-1 and LP-3 are the same (or can be converted to each other with variable substitution)</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51</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193796" y="2698375"/>
                <a:ext cx="1190582" cy="10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𝑥</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1193796" y="2698375"/>
                <a:ext cx="1190582" cy="1022524"/>
              </a:xfrm>
              <a:prstGeom prst="rect">
                <a:avLst/>
              </a:prstGeom>
              <a:blipFill rotWithShape="0">
                <a:blip r:embed="rId2"/>
                <a:stretch>
                  <a:fillRect l="-13333" r="-153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32310" y="2705485"/>
                <a:ext cx="1242776" cy="7511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𝑦</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𝑐</m:t>
                    </m:r>
                  </m:oMath>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2932310" y="2705485"/>
                <a:ext cx="1242776" cy="751168"/>
              </a:xfrm>
              <a:prstGeom prst="rect">
                <a:avLst/>
              </a:prstGeom>
              <a:blipFill rotWithShape="0">
                <a:blip r:embed="rId3"/>
                <a:stretch>
                  <a:fillRect l="-12255" r="-3431" b="-19512"/>
                </a:stretch>
              </a:blipFill>
            </p:spPr>
            <p:txBody>
              <a:bodyPr/>
              <a:lstStyle/>
              <a:p>
                <a:r>
                  <a:rPr lang="en-US">
                    <a:noFill/>
                  </a:rPr>
                  <a:t> </a:t>
                </a:r>
              </a:p>
            </p:txBody>
          </p:sp>
        </mc:Fallback>
      </mc:AlternateContent>
      <p:sp>
        <p:nvSpPr>
          <p:cNvPr id="9" name="TextBox 8"/>
          <p:cNvSpPr txBox="1"/>
          <p:nvPr/>
        </p:nvSpPr>
        <p:spPr>
          <a:xfrm>
            <a:off x="1482262" y="2371779"/>
            <a:ext cx="604653" cy="369332"/>
          </a:xfrm>
          <a:prstGeom prst="rect">
            <a:avLst/>
          </a:prstGeom>
          <a:noFill/>
        </p:spPr>
        <p:txBody>
          <a:bodyPr wrap="none" rtlCol="0">
            <a:spAutoFit/>
          </a:bodyPr>
          <a:lstStyle/>
          <a:p>
            <a:r>
              <a:rPr lang="en-US" dirty="0">
                <a:solidFill>
                  <a:srgbClr val="FF0000"/>
                </a:solidFill>
              </a:rPr>
              <a:t>Lp-1</a:t>
            </a:r>
          </a:p>
        </p:txBody>
      </p:sp>
      <p:sp>
        <p:nvSpPr>
          <p:cNvPr id="10" name="TextBox 9"/>
          <p:cNvSpPr txBox="1"/>
          <p:nvPr/>
        </p:nvSpPr>
        <p:spPr>
          <a:xfrm>
            <a:off x="3273465" y="2387209"/>
            <a:ext cx="604653" cy="369332"/>
          </a:xfrm>
          <a:prstGeom prst="rect">
            <a:avLst/>
          </a:prstGeom>
          <a:noFill/>
        </p:spPr>
        <p:txBody>
          <a:bodyPr wrap="none" rtlCol="0">
            <a:spAutoFit/>
          </a:bodyPr>
          <a:lstStyle/>
          <a:p>
            <a:r>
              <a:rPr lang="en-US" dirty="0">
                <a:solidFill>
                  <a:srgbClr val="FF0000"/>
                </a:solidFill>
              </a:rPr>
              <a:t>Lp-2</a:t>
            </a:r>
          </a:p>
        </p:txBody>
      </p:sp>
      <mc:AlternateContent xmlns:mc="http://schemas.openxmlformats.org/markup-compatibility/2006" xmlns:a14="http://schemas.microsoft.com/office/drawing/2010/main">
        <mc:Choice Requires="a14">
          <p:sp>
            <p:nvSpPr>
              <p:cNvPr id="13" name="TextBox 12"/>
              <p:cNvSpPr txBox="1"/>
              <p:nvPr/>
            </p:nvSpPr>
            <p:spPr>
              <a:xfrm>
                <a:off x="5480593" y="2796490"/>
                <a:ext cx="2733121" cy="10652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𝑧</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𝑇</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𝑇</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e>
                      </m:func>
                    </m:oMath>
                  </m:oMathPara>
                </a14:m>
                <a:endParaRPr lang="en-US" sz="2000" dirty="0"/>
              </a:p>
              <a:p>
                <a:r>
                  <a:rPr lang="en-US" sz="2000" dirty="0" err="1"/>
                  <a:t>s.t.</a:t>
                </a:r>
                <a:r>
                  <a:rPr lang="en-US" sz="2000" dirty="0"/>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𝑇</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𝑐</m:t>
                    </m:r>
                  </m:oMath>
                </a14:m>
                <a:endParaRPr lang="en-US" sz="2000" b="0" dirty="0"/>
              </a:p>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≥0</m:t>
                      </m:r>
                    </m:oMath>
                  </m:oMathPara>
                </a14:m>
                <a:endParaRPr lang="en-US" sz="20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5480593" y="2796490"/>
                <a:ext cx="2733121" cy="1065292"/>
              </a:xfrm>
              <a:prstGeom prst="rect">
                <a:avLst/>
              </a:prstGeom>
              <a:blipFill rotWithShape="0">
                <a:blip r:embed="rId4"/>
                <a:stretch>
                  <a:fillRect l="-5580" r="-1116" b="-7471"/>
                </a:stretch>
              </a:blipFill>
            </p:spPr>
            <p:txBody>
              <a:bodyPr/>
              <a:lstStyle/>
              <a:p>
                <a:r>
                  <a:rPr lang="en-US">
                    <a:noFill/>
                  </a:rPr>
                  <a:t> </a:t>
                </a:r>
              </a:p>
            </p:txBody>
          </p:sp>
        </mc:Fallback>
      </mc:AlternateContent>
      <p:sp>
        <p:nvSpPr>
          <p:cNvPr id="14" name="TextBox 13"/>
          <p:cNvSpPr txBox="1"/>
          <p:nvPr/>
        </p:nvSpPr>
        <p:spPr>
          <a:xfrm>
            <a:off x="5822852" y="2349348"/>
            <a:ext cx="2133020" cy="369332"/>
          </a:xfrm>
          <a:prstGeom prst="rect">
            <a:avLst/>
          </a:prstGeom>
          <a:noFill/>
        </p:spPr>
        <p:txBody>
          <a:bodyPr wrap="none" rtlCol="0">
            <a:spAutoFit/>
          </a:bodyPr>
          <a:lstStyle/>
          <a:p>
            <a:r>
              <a:rPr lang="en-US" dirty="0">
                <a:solidFill>
                  <a:srgbClr val="FF0000"/>
                </a:solidFill>
              </a:rPr>
              <a:t>Lp-2 (Standard form)</a:t>
            </a:r>
          </a:p>
        </p:txBody>
      </p:sp>
      <mc:AlternateContent xmlns:mc="http://schemas.openxmlformats.org/markup-compatibility/2006" xmlns:a14="http://schemas.microsoft.com/office/drawing/2010/main">
        <mc:Choice Requires="a14">
          <p:sp>
            <p:nvSpPr>
              <p:cNvPr id="16" name="TextBox 15"/>
              <p:cNvSpPr txBox="1"/>
              <p:nvPr/>
            </p:nvSpPr>
            <p:spPr>
              <a:xfrm>
                <a:off x="6120451" y="4778932"/>
                <a:ext cx="1483419" cy="133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𝑤</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𝑤</m:t>
                          </m:r>
                        </m:e>
                      </m:func>
                    </m:oMath>
                  </m:oMathPara>
                </a14:m>
                <a:endParaRPr lang="en-US" sz="2000" dirty="0"/>
              </a:p>
              <a:p>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𝐴𝑤</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𝑇</m:t>
                        </m:r>
                      </m:sup>
                    </m:sSup>
                  </m:oMath>
                </a14:m>
                <a:endParaRPr lang="en-US" sz="2000" b="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𝐴𝑤</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𝑇</m:t>
                          </m:r>
                        </m:sup>
                      </m:sSup>
                    </m:oMath>
                  </m:oMathPara>
                </a14:m>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r>
                        <a:rPr lang="en-US" sz="2000" b="0" i="1" smtClean="0">
                          <a:latin typeface="Cambria Math" panose="02040503050406030204" pitchFamily="18" charset="0"/>
                        </a:rPr>
                        <m:t>≤0</m:t>
                      </m:r>
                    </m:oMath>
                  </m:oMathPara>
                </a14:m>
                <a:endParaRPr lang="en-US" sz="2000" b="0" dirty="0"/>
              </a:p>
            </p:txBody>
          </p:sp>
        </mc:Choice>
        <mc:Fallback xmlns="">
          <p:sp>
            <p:nvSpPr>
              <p:cNvPr id="16" name="TextBox 15"/>
              <p:cNvSpPr txBox="1">
                <a:spLocks noRot="1" noChangeAspect="1" noMove="1" noResize="1" noEditPoints="1" noAdjustHandles="1" noChangeArrowheads="1" noChangeShapeType="1" noTextEdit="1"/>
              </p:cNvSpPr>
              <p:nvPr/>
            </p:nvSpPr>
            <p:spPr>
              <a:xfrm>
                <a:off x="6120451" y="4778932"/>
                <a:ext cx="1483419" cy="1332224"/>
              </a:xfrm>
              <a:prstGeom prst="rect">
                <a:avLst/>
              </a:prstGeom>
              <a:blipFill rotWithShape="0">
                <a:blip r:embed="rId5"/>
                <a:stretch>
                  <a:fillRect l="-10288" b="-2752"/>
                </a:stretch>
              </a:blipFill>
            </p:spPr>
            <p:txBody>
              <a:bodyPr/>
              <a:lstStyle/>
              <a:p>
                <a:r>
                  <a:rPr lang="en-US">
                    <a:noFill/>
                  </a:rPr>
                  <a:t> </a:t>
                </a:r>
              </a:p>
            </p:txBody>
          </p:sp>
        </mc:Fallback>
      </mc:AlternateContent>
      <p:sp>
        <p:nvSpPr>
          <p:cNvPr id="17" name="TextBox 16"/>
          <p:cNvSpPr txBox="1"/>
          <p:nvPr/>
        </p:nvSpPr>
        <p:spPr>
          <a:xfrm>
            <a:off x="6627577" y="4355476"/>
            <a:ext cx="606256" cy="369332"/>
          </a:xfrm>
          <a:prstGeom prst="rect">
            <a:avLst/>
          </a:prstGeom>
          <a:noFill/>
        </p:spPr>
        <p:txBody>
          <a:bodyPr wrap="none" rtlCol="0">
            <a:spAutoFit/>
          </a:bodyPr>
          <a:lstStyle/>
          <a:p>
            <a:r>
              <a:rPr lang="en-US" dirty="0">
                <a:solidFill>
                  <a:srgbClr val="FF0000"/>
                </a:solidFill>
              </a:rPr>
              <a:t>LP-3</a:t>
            </a:r>
          </a:p>
        </p:txBody>
      </p:sp>
      <p:cxnSp>
        <p:nvCxnSpPr>
          <p:cNvPr id="19" name="Straight Arrow Connector 18"/>
          <p:cNvCxnSpPr/>
          <p:nvPr/>
        </p:nvCxnSpPr>
        <p:spPr>
          <a:xfrm>
            <a:off x="4277895" y="3078750"/>
            <a:ext cx="1202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219273" y="2723933"/>
                <a:ext cx="15047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𝑦</m:t>
                      </m:r>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𝑦</m:t>
                          </m:r>
                        </m:e>
                        <m:sup>
                          <m:r>
                            <a:rPr lang="en-US" b="0" i="1" smtClean="0">
                              <a:solidFill>
                                <a:schemeClr val="accent1"/>
                              </a:solidFill>
                              <a:latin typeface="Cambria Math" panose="02040503050406030204" pitchFamily="18" charset="0"/>
                            </a:rPr>
                            <m:t>+</m:t>
                          </m:r>
                        </m:sup>
                      </m:sSup>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𝑦</m:t>
                          </m:r>
                        </m:e>
                        <m:sup>
                          <m:r>
                            <a:rPr lang="en-US" b="0" i="1" smtClean="0">
                              <a:solidFill>
                                <a:schemeClr val="accent1"/>
                              </a:solidFill>
                              <a:latin typeface="Cambria Math" panose="02040503050406030204" pitchFamily="18" charset="0"/>
                            </a:rPr>
                            <m:t>−</m:t>
                          </m:r>
                        </m:sup>
                      </m:sSup>
                    </m:oMath>
                  </m:oMathPara>
                </a14:m>
                <a:endParaRPr lang="en-US" dirty="0">
                  <a:solidFill>
                    <a:schemeClr val="accent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219273" y="2723933"/>
                <a:ext cx="1504707" cy="369332"/>
              </a:xfrm>
              <a:prstGeom prst="rect">
                <a:avLst/>
              </a:prstGeom>
              <a:blipFill rotWithShape="0">
                <a:blip r:embed="rId6"/>
                <a:stretch>
                  <a:fillRect b="-8333"/>
                </a:stretch>
              </a:blipFill>
            </p:spPr>
            <p:txBody>
              <a:bodyPr/>
              <a:lstStyle/>
              <a:p>
                <a:r>
                  <a:rPr lang="en-US">
                    <a:noFill/>
                  </a:rPr>
                  <a:t> </a:t>
                </a:r>
              </a:p>
            </p:txBody>
          </p:sp>
        </mc:Fallback>
      </mc:AlternateContent>
      <p:sp>
        <p:nvSpPr>
          <p:cNvPr id="23" name="Right Arrow 22"/>
          <p:cNvSpPr/>
          <p:nvPr/>
        </p:nvSpPr>
        <p:spPr>
          <a:xfrm>
            <a:off x="2331179" y="2957149"/>
            <a:ext cx="65433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950742" y="3896850"/>
            <a:ext cx="566181" cy="369332"/>
          </a:xfrm>
          <a:prstGeom prst="rect">
            <a:avLst/>
          </a:prstGeom>
          <a:noFill/>
        </p:spPr>
        <p:txBody>
          <a:bodyPr wrap="none" rtlCol="0">
            <a:spAutoFit/>
          </a:bodyPr>
          <a:lstStyle/>
          <a:p>
            <a:r>
              <a:rPr lang="en-US" dirty="0">
                <a:solidFill>
                  <a:schemeClr val="accent1"/>
                </a:solidFill>
              </a:rPr>
              <a:t>dual</a:t>
            </a:r>
          </a:p>
        </p:txBody>
      </p:sp>
      <p:sp>
        <p:nvSpPr>
          <p:cNvPr id="25" name="Down Arrow 24"/>
          <p:cNvSpPr/>
          <p:nvPr/>
        </p:nvSpPr>
        <p:spPr>
          <a:xfrm>
            <a:off x="6882062" y="3855703"/>
            <a:ext cx="174305" cy="533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2192421" y="3678946"/>
            <a:ext cx="3531560" cy="1766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072220" y="4367959"/>
                <a:ext cx="8572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𝑤</m:t>
                      </m:r>
                    </m:oMath>
                  </m:oMathPara>
                </a14:m>
                <a:endParaRPr lang="en-US" dirty="0">
                  <a:solidFill>
                    <a:schemeClr val="accent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072220" y="4367959"/>
                <a:ext cx="857222" cy="36933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6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p:sp>
        <p:nvSpPr>
          <p:cNvPr id="3" name="Content Placeholder 2"/>
          <p:cNvSpPr>
            <a:spLocks noGrp="1"/>
          </p:cNvSpPr>
          <p:nvPr>
            <p:ph sz="quarter" idx="1"/>
          </p:nvPr>
        </p:nvSpPr>
        <p:spPr/>
        <p:txBody>
          <a:bodyPr/>
          <a:lstStyle/>
          <a:p>
            <a:endParaRPr lang="en-US" dirty="0"/>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52</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288709" y="2995035"/>
                <a:ext cx="3088025" cy="1360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a14:m>
                <a:r>
                  <a:rPr lang="en-US" sz="2000" b="0" i="1" dirty="0">
                    <a:latin typeface="Cambria Math" panose="02040503050406030204" pitchFamily="18" charset="0"/>
                  </a:rPr>
                  <a:t/>
                </a:r>
                <a:br>
                  <a:rPr lang="en-US" sz="20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1288709" y="2995035"/>
                <a:ext cx="3088025" cy="1360501"/>
              </a:xfrm>
              <a:prstGeom prst="rect">
                <a:avLst/>
              </a:prstGeom>
              <a:blipFill rotWithShape="0">
                <a:blip r:embed="rId2"/>
                <a:stretch>
                  <a:fillRect l="-4931" r="-197" b="-5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00429" y="1454637"/>
                <a:ext cx="1190582" cy="10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𝑥</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𝐴𝑥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2200429" y="1454637"/>
                <a:ext cx="1190582" cy="1022524"/>
              </a:xfrm>
              <a:prstGeom prst="rect">
                <a:avLst/>
              </a:prstGeom>
              <a:blipFill rotWithShape="0">
                <a:blip r:embed="rId3"/>
                <a:stretch>
                  <a:fillRect l="-13333" r="-153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15428" y="1454637"/>
                <a:ext cx="1242776" cy="7511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𝑦</m:t>
                              </m:r>
                            </m:lim>
                          </m:limLow>
                        </m:fNa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𝑐</m:t>
                    </m:r>
                  </m:oMath>
                </a14:m>
                <a:endParaRPr lang="en-US" sz="2000" b="0" dirty="0"/>
              </a:p>
            </p:txBody>
          </p:sp>
        </mc:Choice>
        <mc:Fallback xmlns="">
          <p:sp>
            <p:nvSpPr>
              <p:cNvPr id="11" name="TextBox 10"/>
              <p:cNvSpPr txBox="1">
                <a:spLocks noRot="1" noChangeAspect="1" noMove="1" noResize="1" noEditPoints="1" noAdjustHandles="1" noChangeArrowheads="1" noChangeShapeType="1" noTextEdit="1"/>
              </p:cNvSpPr>
              <p:nvPr/>
            </p:nvSpPr>
            <p:spPr>
              <a:xfrm>
                <a:off x="5315428" y="1454637"/>
                <a:ext cx="1242776" cy="751168"/>
              </a:xfrm>
              <a:prstGeom prst="rect">
                <a:avLst/>
              </a:prstGeom>
              <a:blipFill rotWithShape="0">
                <a:blip r:embed="rId4"/>
                <a:stretch>
                  <a:fillRect l="-12745" r="-2941" b="-19512"/>
                </a:stretch>
              </a:blipFill>
            </p:spPr>
            <p:txBody>
              <a:bodyPr/>
              <a:lstStyle/>
              <a:p>
                <a:r>
                  <a:rPr lang="en-US">
                    <a:noFill/>
                  </a:rPr>
                  <a:t> </a:t>
                </a:r>
              </a:p>
            </p:txBody>
          </p:sp>
        </mc:Fallback>
      </mc:AlternateContent>
      <p:sp>
        <p:nvSpPr>
          <p:cNvPr id="12" name="TextBox 11"/>
          <p:cNvSpPr txBox="1"/>
          <p:nvPr/>
        </p:nvSpPr>
        <p:spPr>
          <a:xfrm>
            <a:off x="1634188" y="1134385"/>
            <a:ext cx="2742546" cy="369332"/>
          </a:xfrm>
          <a:prstGeom prst="rect">
            <a:avLst/>
          </a:prstGeom>
          <a:noFill/>
        </p:spPr>
        <p:txBody>
          <a:bodyPr wrap="none" rtlCol="0">
            <a:spAutoFit/>
          </a:bodyPr>
          <a:lstStyle/>
          <a:p>
            <a:r>
              <a:rPr lang="en-US" dirty="0">
                <a:solidFill>
                  <a:srgbClr val="FF0000"/>
                </a:solidFill>
              </a:rPr>
              <a:t>Primal LP in Standard Form</a:t>
            </a:r>
          </a:p>
        </p:txBody>
      </p:sp>
      <p:sp>
        <p:nvSpPr>
          <p:cNvPr id="13" name="TextBox 12"/>
          <p:cNvSpPr txBox="1"/>
          <p:nvPr/>
        </p:nvSpPr>
        <p:spPr>
          <a:xfrm>
            <a:off x="5411940" y="1134385"/>
            <a:ext cx="917239" cy="369332"/>
          </a:xfrm>
          <a:prstGeom prst="rect">
            <a:avLst/>
          </a:prstGeom>
          <a:noFill/>
        </p:spPr>
        <p:txBody>
          <a:bodyPr wrap="none" rtlCol="0">
            <a:spAutoFit/>
          </a:bodyPr>
          <a:lstStyle/>
          <a:p>
            <a:r>
              <a:rPr lang="en-US" dirty="0">
                <a:solidFill>
                  <a:srgbClr val="FF0000"/>
                </a:solidFill>
              </a:rPr>
              <a:t>Dual LP</a:t>
            </a:r>
          </a:p>
        </p:txBody>
      </p:sp>
      <mc:AlternateContent xmlns:mc="http://schemas.openxmlformats.org/markup-compatibility/2006" xmlns:a14="http://schemas.microsoft.com/office/drawing/2010/main">
        <mc:Choice Requires="a14">
          <p:sp>
            <p:nvSpPr>
              <p:cNvPr id="14" name="TextBox 13"/>
              <p:cNvSpPr txBox="1"/>
              <p:nvPr/>
            </p:nvSpPr>
            <p:spPr>
              <a:xfrm>
                <a:off x="4894774" y="2990286"/>
                <a:ext cx="2314736" cy="1657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𝑣</m:t>
                              </m:r>
                            </m:lim>
                          </m:limLow>
                        </m:fName>
                        <m:e>
                          <m:r>
                            <a:rPr lang="en-US" sz="2000" b="0" i="1" smtClean="0">
                              <a:latin typeface="Cambria Math" panose="02040503050406030204" pitchFamily="18" charset="0"/>
                            </a:rPr>
                            <m:t>90</m:t>
                          </m:r>
                          <m:r>
                            <a:rPr lang="en-US" sz="2000" b="0" i="1" smtClean="0">
                              <a:latin typeface="Cambria Math" panose="02040503050406030204" pitchFamily="18" charset="0"/>
                            </a:rPr>
                            <m:t>𝑢</m:t>
                          </m:r>
                          <m:r>
                            <a:rPr lang="en-US" sz="2000" b="0" i="1" smtClean="0">
                              <a:latin typeface="Cambria Math" panose="02040503050406030204" pitchFamily="18" charset="0"/>
                            </a:rPr>
                            <m:t>+800</m:t>
                          </m:r>
                          <m:r>
                            <a:rPr lang="en-US" sz="2000" b="0" i="1" smtClean="0">
                              <a:latin typeface="Cambria Math" panose="02040503050406030204" pitchFamily="18" charset="0"/>
                            </a:rPr>
                            <m:t>𝑣</m:t>
                          </m:r>
                        </m:e>
                      </m:func>
                    </m:oMath>
                  </m:oMathPara>
                </a14:m>
                <a:endParaRPr lang="en-US" sz="2000" dirty="0"/>
              </a:p>
              <a:p>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𝑢</m:t>
                    </m:r>
                    <m:r>
                      <a:rPr lang="en-US" sz="2000" b="0" i="1" smtClean="0">
                        <a:latin typeface="Cambria Math" panose="02040503050406030204" pitchFamily="18" charset="0"/>
                      </a:rPr>
                      <m:t>+4</m:t>
                    </m:r>
                    <m:r>
                      <a:rPr lang="en-US" sz="2000" b="0" i="1" smtClean="0">
                        <a:latin typeface="Cambria Math" panose="02040503050406030204" pitchFamily="18" charset="0"/>
                      </a:rPr>
                      <m:t>𝑣</m:t>
                    </m:r>
                    <m:r>
                      <a:rPr lang="en-US" sz="2000" b="0" i="1" smtClean="0">
                        <a:latin typeface="Cambria Math" panose="02040503050406030204" pitchFamily="18" charset="0"/>
                      </a:rPr>
                      <m:t>≤−30</m:t>
                    </m:r>
                  </m:oMath>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0.5</m:t>
                      </m:r>
                      <m:r>
                        <a:rPr lang="en-US" sz="2000" b="0" i="1" smtClean="0">
                          <a:latin typeface="Cambria Math" panose="02040503050406030204" pitchFamily="18" charset="0"/>
                        </a:rPr>
                        <m:t>𝑢</m:t>
                      </m:r>
                      <m:r>
                        <a:rPr lang="en-US" sz="2000" b="0" i="1" smtClean="0">
                          <a:latin typeface="Cambria Math" panose="02040503050406030204" pitchFamily="18" charset="0"/>
                        </a:rPr>
                        <m:t>+2</m:t>
                      </m:r>
                      <m:r>
                        <a:rPr lang="en-US" sz="2000" b="0" i="1" smtClean="0">
                          <a:latin typeface="Cambria Math" panose="02040503050406030204" pitchFamily="18" charset="0"/>
                        </a:rPr>
                        <m:t>𝑣</m:t>
                      </m:r>
                      <m:r>
                        <a:rPr lang="en-US" sz="2000" b="0" i="1" smtClean="0">
                          <a:latin typeface="Cambria Math" panose="02040503050406030204" pitchFamily="18" charset="0"/>
                        </a:rPr>
                        <m:t>≤−30</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≤0</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≤0</m:t>
                      </m:r>
                    </m:oMath>
                  </m:oMathPara>
                </a14:m>
                <a:endParaRPr lang="en-US" sz="2000" b="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94774" y="2990286"/>
                <a:ext cx="2314736" cy="1657313"/>
              </a:xfrm>
              <a:prstGeom prst="rect">
                <a:avLst/>
              </a:prstGeom>
              <a:blipFill rotWithShape="0">
                <a:blip r:embed="rId5"/>
                <a:stretch>
                  <a:fillRect l="-6842" b="-2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85101" y="5682450"/>
                <a:ext cx="3523913" cy="585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𝐴</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3"/>
                                    <m:mcJc m:val="center"/>
                                  </m:mcPr>
                                </m:mc>
                              </m:mcs>
                              <m:ctrlPr>
                                <a:rPr lang="en-US"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r>
                                  <a:rPr lang="en-US" b="0" i="1" dirty="0" smtClean="0">
                                    <a:latin typeface="Cambria Math" panose="02040503050406030204" pitchFamily="18" charset="0"/>
                                  </a:rPr>
                                  <m:t>.2</m:t>
                                </m:r>
                              </m:e>
                              <m:e>
                                <m:r>
                                  <a:rPr lang="en-US" b="0" i="1" dirty="0" smtClean="0">
                                    <a:latin typeface="Cambria Math" panose="02040503050406030204" pitchFamily="18" charset="0"/>
                                  </a:rPr>
                                  <m:t>0.5</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4</m:t>
                                </m:r>
                              </m:e>
                              <m:e>
                                <m:r>
                                  <a:rPr lang="en-US" b="0" i="1" dirty="0" smtClean="0">
                                    <a:latin typeface="Cambria Math" panose="02040503050406030204" pitchFamily="18" charset="0"/>
                                  </a:rPr>
                                  <m:t>2</m:t>
                                </m:r>
                              </m:e>
                              <m:e>
                                <m:r>
                                  <a:rPr lang="en-US" b="0" i="1" dirty="0" smtClean="0">
                                    <a:latin typeface="Cambria Math" panose="02040503050406030204" pitchFamily="18" charset="0"/>
                                  </a:rPr>
                                  <m:t>0</m:t>
                                </m:r>
                              </m:e>
                            </m:mr>
                          </m:m>
                          <m:r>
                            <a:rPr lang="en-US" b="0" i="1" dirty="0" smtClean="0">
                              <a:latin typeface="Cambria Math" panose="02040503050406030204" pitchFamily="18" charset="0"/>
                            </a:rPr>
                            <m:t>    </m:t>
                          </m:r>
                          <m:m>
                            <m:mPr>
                              <m:mcs>
                                <m:mc>
                                  <m:mcPr>
                                    <m:count m:val="1"/>
                                    <m:mcJc m:val="center"/>
                                  </m:mcPr>
                                </m:mc>
                              </m:mcs>
                              <m:ctrlPr>
                                <a:rPr lang="en-US" i="1" dirty="0" smtClean="0">
                                  <a:latin typeface="Cambria Math" panose="02040503050406030204" pitchFamily="18" charset="0"/>
                                </a:rPr>
                              </m:ctrlPr>
                            </m:mPr>
                            <m:mr>
                              <m:e>
                                <m:r>
                                  <a:rPr lang="en-US" b="0" i="1" dirty="0" smtClean="0">
                                    <a:latin typeface="Cambria Math" panose="02040503050406030204" pitchFamily="18" charset="0"/>
                                  </a:rPr>
                                  <m:t>0</m:t>
                                </m:r>
                              </m:e>
                            </m:mr>
                            <m:mr>
                              <m:e>
                                <m:r>
                                  <a:rPr lang="en-US" b="0" i="1" dirty="0" smtClean="0">
                                    <a:latin typeface="Cambria Math" panose="02040503050406030204" pitchFamily="18" charset="0"/>
                                  </a:rPr>
                                  <m:t>1</m:t>
                                </m:r>
                              </m:e>
                            </m:mr>
                          </m:m>
                        </m:e>
                      </m:d>
                      <m:r>
                        <a:rPr lang="en-US" i="1" dirty="0">
                          <a:latin typeface="Cambria Math" panose="02040503050406030204" pitchFamily="18" charset="0"/>
                        </a:rPr>
                        <m:t>,</m:t>
                      </m:r>
                      <m:r>
                        <a:rPr lang="en-US" b="0" i="1" dirty="0" smtClean="0">
                          <a:latin typeface="Cambria Math" panose="02040503050406030204" pitchFamily="18" charset="0"/>
                        </a:rPr>
                        <m:t>𝑏</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smtClean="0">
                                  <a:latin typeface="Cambria Math" panose="02040503050406030204" pitchFamily="18" charset="0"/>
                                </a:rPr>
                              </m:ctrlPr>
                            </m:mPr>
                            <m:mr>
                              <m:e>
                                <m:r>
                                  <m:rPr>
                                    <m:brk m:alnAt="7"/>
                                  </m:rPr>
                                  <a:rPr lang="en-US" b="0" i="1" dirty="0" smtClean="0">
                                    <a:latin typeface="Cambria Math" panose="02040503050406030204" pitchFamily="18" charset="0"/>
                                  </a:rPr>
                                  <m:t>9</m:t>
                                </m:r>
                                <m:r>
                                  <a:rPr lang="en-US" b="0" i="1" dirty="0" smtClean="0">
                                    <a:latin typeface="Cambria Math" panose="02040503050406030204" pitchFamily="18" charset="0"/>
                                  </a:rPr>
                                  <m:t>0</m:t>
                                </m:r>
                              </m:e>
                            </m:mr>
                            <m:mr>
                              <m:e>
                                <m:r>
                                  <a:rPr lang="en-US" b="0" i="1" dirty="0" smtClean="0">
                                    <a:latin typeface="Cambria Math" panose="02040503050406030204" pitchFamily="18" charset="0"/>
                                  </a:rPr>
                                  <m:t>800</m:t>
                                </m:r>
                              </m:e>
                            </m:mr>
                          </m:m>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785101" y="5682450"/>
                <a:ext cx="3523913" cy="58528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953494" y="4481033"/>
                <a:ext cx="1287404"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𝑐</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a:rPr lang="en-US" b="0" i="1" dirty="0" smtClean="0">
                                    <a:latin typeface="Cambria Math" panose="02040503050406030204" pitchFamily="18" charset="0"/>
                                  </a:rPr>
                                  <m:t>−30</m:t>
                                </m:r>
                              </m:e>
                            </m:mr>
                            <m:mr>
                              <m:e>
                                <m:eqArr>
                                  <m:eqArrPr>
                                    <m:ctrlPr>
                                      <a:rPr lang="en-US" b="0" i="1" dirty="0" smtClean="0">
                                        <a:latin typeface="Cambria Math" panose="02040503050406030204" pitchFamily="18" charset="0"/>
                                      </a:rPr>
                                    </m:ctrlPr>
                                  </m:eqArrPr>
                                  <m:e>
                                    <m:r>
                                      <a:rPr lang="en-US" b="0" i="1" dirty="0" smtClean="0">
                                        <a:latin typeface="Cambria Math" panose="02040503050406030204" pitchFamily="18" charset="0"/>
                                      </a:rPr>
                                      <m:t>−30</m:t>
                                    </m:r>
                                  </m:e>
                                  <m:e>
                                    <m:r>
                                      <a:rPr lang="en-US" b="0" i="1" dirty="0" smtClean="0">
                                        <a:latin typeface="Cambria Math" panose="02040503050406030204" pitchFamily="18" charset="0"/>
                                      </a:rPr>
                                      <m:t>0</m:t>
                                    </m:r>
                                  </m:e>
                                  <m:e>
                                    <m:r>
                                      <a:rPr lang="en-US" b="0" i="1" dirty="0" smtClean="0">
                                        <a:latin typeface="Cambria Math" panose="02040503050406030204" pitchFamily="18" charset="0"/>
                                      </a:rPr>
                                      <m:t>0</m:t>
                                    </m:r>
                                  </m:e>
                                </m:eqArr>
                              </m:e>
                            </m:mr>
                          </m:m>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1953494" y="4481033"/>
                <a:ext cx="1287404" cy="111280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216753" y="5026352"/>
                <a:ext cx="1670778"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𝐴</m:t>
                          </m:r>
                        </m:e>
                        <m:sup>
                          <m:r>
                            <a:rPr lang="en-US" b="0" i="1" dirty="0" smtClean="0">
                              <a:latin typeface="Cambria Math" panose="02040503050406030204" pitchFamily="18" charset="0"/>
                            </a:rPr>
                            <m:t>𝑇</m:t>
                          </m:r>
                        </m:sup>
                      </m:sSup>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eqArr>
                            <m:eqArrPr>
                              <m:ctrlPr>
                                <a:rPr lang="en-US" b="0" i="1" dirty="0" smtClean="0">
                                  <a:latin typeface="Cambria Math" panose="02040503050406030204" pitchFamily="18" charset="0"/>
                                </a:rPr>
                              </m:ctrlPr>
                            </m:eqArr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r>
                                      <a:rPr lang="en-US" b="0" i="1" dirty="0" smtClean="0">
                                        <a:latin typeface="Cambria Math" panose="02040503050406030204" pitchFamily="18" charset="0"/>
                                      </a:rPr>
                                      <m:t>.2</m:t>
                                    </m:r>
                                  </m:e>
                                  <m:e>
                                    <m:r>
                                      <a:rPr lang="en-US" b="0" i="1" dirty="0" smtClean="0">
                                        <a:latin typeface="Cambria Math" panose="02040503050406030204" pitchFamily="18" charset="0"/>
                                      </a:rPr>
                                      <m:t>4</m:t>
                                    </m:r>
                                  </m:e>
                                </m:mr>
                                <m:mr>
                                  <m:e>
                                    <m:r>
                                      <a:rPr lang="en-US" b="0" i="1" dirty="0" smtClean="0">
                                        <a:latin typeface="Cambria Math" panose="02040503050406030204" pitchFamily="18" charset="0"/>
                                      </a:rPr>
                                      <m:t>0.5</m:t>
                                    </m:r>
                                  </m:e>
                                  <m:e>
                                    <m:r>
                                      <a:rPr lang="en-US" b="0" i="1" dirty="0" smtClean="0">
                                        <a:latin typeface="Cambria Math" panose="02040503050406030204" pitchFamily="18" charset="0"/>
                                      </a:rPr>
                                      <m:t>2</m:t>
                                    </m:r>
                                  </m:e>
                                </m:mr>
                              </m:m>
                            </m:e>
                            <m:e>
                              <m:m>
                                <m:mPr>
                                  <m:mcs>
                                    <m:mc>
                                      <m:mcPr>
                                        <m:count m:val="2"/>
                                        <m:mcJc m:val="center"/>
                                      </m:mcPr>
                                    </m:mc>
                                  </m:mcs>
                                  <m:ctrlPr>
                                    <a:rPr lang="en-US" i="1" dirty="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
                            </m:e>
                          </m:eqArr>
                        </m:e>
                      </m:d>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216753" y="5026352"/>
                <a:ext cx="1670778" cy="1112805"/>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5939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53</a:t>
            </a:fld>
            <a:endParaRPr lang="en-US"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1179017" y="3724292"/>
            <a:ext cx="1999553" cy="248799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284852" y="1756880"/>
                <a:ext cx="3088025" cy="1360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a14:m>
                <a:r>
                  <a:rPr lang="en-US" sz="2000" b="0" i="1" dirty="0">
                    <a:latin typeface="Cambria Math" panose="02040503050406030204" pitchFamily="18" charset="0"/>
                  </a:rPr>
                  <a:t/>
                </a:r>
                <a:br>
                  <a:rPr lang="en-US" sz="20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1284852" y="1756880"/>
                <a:ext cx="3088025" cy="1360501"/>
              </a:xfrm>
              <a:prstGeom prst="rect">
                <a:avLst/>
              </a:prstGeom>
              <a:blipFill rotWithShape="0">
                <a:blip r:embed="rId4"/>
                <a:stretch>
                  <a:fillRect l="-5138" r="-198" b="-5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890917" y="1752131"/>
                <a:ext cx="2314736" cy="1657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𝑣</m:t>
                              </m:r>
                            </m:lim>
                          </m:limLow>
                        </m:fName>
                        <m:e>
                          <m:r>
                            <a:rPr lang="en-US" sz="2000" b="0" i="1" smtClean="0">
                              <a:latin typeface="Cambria Math" panose="02040503050406030204" pitchFamily="18" charset="0"/>
                            </a:rPr>
                            <m:t>90</m:t>
                          </m:r>
                          <m:r>
                            <a:rPr lang="en-US" sz="2000" b="0" i="1" smtClean="0">
                              <a:latin typeface="Cambria Math" panose="02040503050406030204" pitchFamily="18" charset="0"/>
                            </a:rPr>
                            <m:t>𝑢</m:t>
                          </m:r>
                          <m:r>
                            <a:rPr lang="en-US" sz="2000" b="0" i="1" smtClean="0">
                              <a:latin typeface="Cambria Math" panose="02040503050406030204" pitchFamily="18" charset="0"/>
                            </a:rPr>
                            <m:t>+800</m:t>
                          </m:r>
                          <m:r>
                            <a:rPr lang="en-US" sz="2000" b="0" i="1" smtClean="0">
                              <a:latin typeface="Cambria Math" panose="02040503050406030204" pitchFamily="18" charset="0"/>
                            </a:rPr>
                            <m:t>𝑣</m:t>
                          </m:r>
                        </m:e>
                      </m:func>
                    </m:oMath>
                  </m:oMathPara>
                </a14:m>
                <a:endParaRPr lang="en-US" sz="2000" dirty="0"/>
              </a:p>
              <a:p>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𝑢</m:t>
                    </m:r>
                    <m:r>
                      <a:rPr lang="en-US" sz="2000" b="0" i="1" smtClean="0">
                        <a:latin typeface="Cambria Math" panose="02040503050406030204" pitchFamily="18" charset="0"/>
                      </a:rPr>
                      <m:t>+4</m:t>
                    </m:r>
                    <m:r>
                      <a:rPr lang="en-US" sz="2000" b="0" i="1" smtClean="0">
                        <a:latin typeface="Cambria Math" panose="02040503050406030204" pitchFamily="18" charset="0"/>
                      </a:rPr>
                      <m:t>𝑣</m:t>
                    </m:r>
                    <m:r>
                      <a:rPr lang="en-US" sz="2000" b="0" i="1" smtClean="0">
                        <a:latin typeface="Cambria Math" panose="02040503050406030204" pitchFamily="18" charset="0"/>
                      </a:rPr>
                      <m:t>≤−30</m:t>
                    </m:r>
                  </m:oMath>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0.5</m:t>
                      </m:r>
                      <m:r>
                        <a:rPr lang="en-US" sz="2000" b="0" i="1" smtClean="0">
                          <a:latin typeface="Cambria Math" panose="02040503050406030204" pitchFamily="18" charset="0"/>
                        </a:rPr>
                        <m:t>𝑢</m:t>
                      </m:r>
                      <m:r>
                        <a:rPr lang="en-US" sz="2000" b="0" i="1" smtClean="0">
                          <a:latin typeface="Cambria Math" panose="02040503050406030204" pitchFamily="18" charset="0"/>
                        </a:rPr>
                        <m:t>+2</m:t>
                      </m:r>
                      <m:r>
                        <a:rPr lang="en-US" sz="2000" b="0" i="1" smtClean="0">
                          <a:latin typeface="Cambria Math" panose="02040503050406030204" pitchFamily="18" charset="0"/>
                        </a:rPr>
                        <m:t>𝑣</m:t>
                      </m:r>
                      <m:r>
                        <a:rPr lang="en-US" sz="2000" b="0" i="1" smtClean="0">
                          <a:latin typeface="Cambria Math" panose="02040503050406030204" pitchFamily="18" charset="0"/>
                        </a:rPr>
                        <m:t>≤−30</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≤0</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≤0</m:t>
                      </m:r>
                    </m:oMath>
                  </m:oMathPara>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4890917" y="1752131"/>
                <a:ext cx="2314736" cy="1657313"/>
              </a:xfrm>
              <a:prstGeom prst="rect">
                <a:avLst/>
              </a:prstGeom>
              <a:blipFill rotWithShape="0">
                <a:blip r:embed="rId5"/>
                <a:stretch>
                  <a:fillRect l="-6579" b="-1838"/>
                </a:stretch>
              </a:blipFill>
            </p:spPr>
            <p:txBody>
              <a:bodyPr/>
              <a:lstStyle/>
              <a:p>
                <a:r>
                  <a:rPr lang="en-US">
                    <a:noFill/>
                  </a:rPr>
                  <a:t> </a:t>
                </a:r>
              </a:p>
            </p:txBody>
          </p:sp>
        </mc:Fallback>
      </mc:AlternateContent>
      <p:cxnSp>
        <p:nvCxnSpPr>
          <p:cNvPr id="11" name="Straight Arrow Connector 10"/>
          <p:cNvCxnSpPr/>
          <p:nvPr/>
        </p:nvCxnSpPr>
        <p:spPr>
          <a:xfrm>
            <a:off x="4012468" y="4311670"/>
            <a:ext cx="4012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95245" y="3914273"/>
            <a:ext cx="0" cy="1334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7822285" y="3959801"/>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822285" y="3959801"/>
                <a:ext cx="387670"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535901" y="3764161"/>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535901" y="3764161"/>
                <a:ext cx="387670"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563819" y="4245348"/>
                <a:ext cx="2053767" cy="369332"/>
              </a:xfrm>
              <a:prstGeom prst="rect">
                <a:avLst/>
              </a:prstGeom>
              <a:noFill/>
            </p:spPr>
            <p:txBody>
              <a:bodyPr wrap="none" rtlCol="0">
                <a:spAutoFit/>
              </a:bodyPr>
              <a:lstStyle/>
              <a:p>
                <a:r>
                  <a:rPr lang="en-US" dirty="0"/>
                  <a:t>Optimal </a:t>
                </a:r>
                <a:r>
                  <a:rPr lang="en-US" dirty="0" err="1"/>
                  <a:t>obj</a:t>
                </a:r>
                <a14:m>
                  <m:oMath xmlns:m="http://schemas.openxmlformats.org/officeDocument/2006/math">
                    <m:r>
                      <a:rPr lang="en-US" i="1" dirty="0" smtClean="0">
                        <a:latin typeface="Cambria Math" panose="02040503050406030204" pitchFamily="18" charset="0"/>
                      </a:rPr>
                      <m:t>=7875</m:t>
                    </m:r>
                  </m:oMath>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563819" y="4245348"/>
                <a:ext cx="2053767" cy="369332"/>
              </a:xfrm>
              <a:prstGeom prst="rect">
                <a:avLst/>
              </a:prstGeom>
              <a:blipFill rotWithShape="0">
                <a:blip r:embed="rId8"/>
                <a:stretch>
                  <a:fillRect l="-2679"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986507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54</a:t>
            </a:fld>
            <a:endParaRPr lang="en-US"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34405" t="1033" r="14152" b="13623"/>
          <a:stretch/>
        </p:blipFill>
        <p:spPr>
          <a:xfrm rot="5400000">
            <a:off x="1179017" y="3724292"/>
            <a:ext cx="1999553" cy="248799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284852" y="1756880"/>
                <a:ext cx="3088025" cy="1360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pPr/>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=90</m:t>
                    </m:r>
                  </m:oMath>
                </a14:m>
                <a:r>
                  <a:rPr lang="en-US" sz="2000" b="0" i="1" dirty="0">
                    <a:latin typeface="Cambria Math" panose="02040503050406030204" pitchFamily="18" charset="0"/>
                  </a:rPr>
                  <a:t/>
                </a:r>
                <a:br>
                  <a:rPr lang="en-US" sz="20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=800</m:t>
                      </m:r>
                    </m:oMath>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𝑦</m:t>
                      </m:r>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1284852" y="1756880"/>
                <a:ext cx="3088025" cy="1360501"/>
              </a:xfrm>
              <a:prstGeom prst="rect">
                <a:avLst/>
              </a:prstGeom>
              <a:blipFill rotWithShape="0">
                <a:blip r:embed="rId4"/>
                <a:stretch>
                  <a:fillRect l="-5138" r="-198" b="-5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890917" y="1752131"/>
                <a:ext cx="2314736" cy="1657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𝑣</m:t>
                              </m:r>
                            </m:lim>
                          </m:limLow>
                        </m:fName>
                        <m:e>
                          <m:r>
                            <a:rPr lang="en-US" sz="2000" b="0" i="1" smtClean="0">
                              <a:latin typeface="Cambria Math" panose="02040503050406030204" pitchFamily="18" charset="0"/>
                            </a:rPr>
                            <m:t>90</m:t>
                          </m:r>
                          <m:r>
                            <a:rPr lang="en-US" sz="2000" b="0" i="1" smtClean="0">
                              <a:latin typeface="Cambria Math" panose="02040503050406030204" pitchFamily="18" charset="0"/>
                            </a:rPr>
                            <m:t>𝑢</m:t>
                          </m:r>
                          <m:r>
                            <a:rPr lang="en-US" sz="2000" b="0" i="1" smtClean="0">
                              <a:latin typeface="Cambria Math" panose="02040503050406030204" pitchFamily="18" charset="0"/>
                            </a:rPr>
                            <m:t>+800</m:t>
                          </m:r>
                          <m:r>
                            <a:rPr lang="en-US" sz="2000" b="0" i="1" smtClean="0">
                              <a:latin typeface="Cambria Math" panose="02040503050406030204" pitchFamily="18" charset="0"/>
                            </a:rPr>
                            <m:t>𝑣</m:t>
                          </m:r>
                        </m:e>
                      </m:func>
                    </m:oMath>
                  </m:oMathPara>
                </a14:m>
                <a:endParaRPr lang="en-US" sz="2000" dirty="0"/>
              </a:p>
              <a:p>
                <a:r>
                  <a:rPr lang="en-US" sz="2000" dirty="0" err="1"/>
                  <a:t>s.t.</a:t>
                </a:r>
                <a:r>
                  <a:rPr lang="en-US" sz="2000" dirty="0"/>
                  <a:t> </a:t>
                </a:r>
                <a14:m>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𝑢</m:t>
                    </m:r>
                    <m:r>
                      <a:rPr lang="en-US" sz="2000" b="0" i="1" smtClean="0">
                        <a:latin typeface="Cambria Math" panose="02040503050406030204" pitchFamily="18" charset="0"/>
                      </a:rPr>
                      <m:t>+4</m:t>
                    </m:r>
                    <m:r>
                      <a:rPr lang="en-US" sz="2000" b="0" i="1" smtClean="0">
                        <a:latin typeface="Cambria Math" panose="02040503050406030204" pitchFamily="18" charset="0"/>
                      </a:rPr>
                      <m:t>𝑣</m:t>
                    </m:r>
                    <m:r>
                      <a:rPr lang="en-US" sz="2000" b="0" i="1" smtClean="0">
                        <a:latin typeface="Cambria Math" panose="02040503050406030204" pitchFamily="18" charset="0"/>
                      </a:rPr>
                      <m:t>≤−30</m:t>
                    </m:r>
                  </m:oMath>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0.5</m:t>
                      </m:r>
                      <m:r>
                        <a:rPr lang="en-US" sz="2000" b="0" i="1" smtClean="0">
                          <a:latin typeface="Cambria Math" panose="02040503050406030204" pitchFamily="18" charset="0"/>
                        </a:rPr>
                        <m:t>𝑢</m:t>
                      </m:r>
                      <m:r>
                        <a:rPr lang="en-US" sz="2000" b="0" i="1" smtClean="0">
                          <a:latin typeface="Cambria Math" panose="02040503050406030204" pitchFamily="18" charset="0"/>
                        </a:rPr>
                        <m:t>+2</m:t>
                      </m:r>
                      <m:r>
                        <a:rPr lang="en-US" sz="2000" b="0" i="1" smtClean="0">
                          <a:latin typeface="Cambria Math" panose="02040503050406030204" pitchFamily="18" charset="0"/>
                        </a:rPr>
                        <m:t>𝑣</m:t>
                      </m:r>
                      <m:r>
                        <a:rPr lang="en-US" sz="2000" b="0" i="1" smtClean="0">
                          <a:latin typeface="Cambria Math" panose="02040503050406030204" pitchFamily="18" charset="0"/>
                        </a:rPr>
                        <m:t>≤−30</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≤0</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≤0</m:t>
                      </m:r>
                    </m:oMath>
                  </m:oMathPara>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4890917" y="1752131"/>
                <a:ext cx="2314736" cy="1657313"/>
              </a:xfrm>
              <a:prstGeom prst="rect">
                <a:avLst/>
              </a:prstGeom>
              <a:blipFill rotWithShape="0">
                <a:blip r:embed="rId5"/>
                <a:stretch>
                  <a:fillRect l="-6579" b="-1838"/>
                </a:stretch>
              </a:blipFill>
            </p:spPr>
            <p:txBody>
              <a:bodyPr/>
              <a:lstStyle/>
              <a:p>
                <a:r>
                  <a:rPr lang="en-US">
                    <a:noFill/>
                  </a:rPr>
                  <a:t> </a:t>
                </a:r>
              </a:p>
            </p:txBody>
          </p:sp>
        </mc:Fallback>
      </mc:AlternateContent>
      <p:cxnSp>
        <p:nvCxnSpPr>
          <p:cNvPr id="11" name="Straight Arrow Connector 10"/>
          <p:cNvCxnSpPr/>
          <p:nvPr/>
        </p:nvCxnSpPr>
        <p:spPr>
          <a:xfrm>
            <a:off x="4012468" y="4311670"/>
            <a:ext cx="4012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95245" y="3914273"/>
            <a:ext cx="0" cy="1334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7822285" y="3959801"/>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822285" y="3959801"/>
                <a:ext cx="387670"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535901" y="3764161"/>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535901" y="3764161"/>
                <a:ext cx="387670" cy="369332"/>
              </a:xfrm>
              <a:prstGeom prst="rect">
                <a:avLst/>
              </a:prstGeom>
              <a:blipFill rotWithShape="0">
                <a:blip r:embed="rId7"/>
                <a:stretch>
                  <a:fillRect/>
                </a:stretch>
              </a:blipFill>
            </p:spPr>
            <p:txBody>
              <a:bodyPr/>
              <a:lstStyle/>
              <a:p>
                <a:r>
                  <a:rPr lang="en-US">
                    <a:noFill/>
                  </a:rPr>
                  <a:t> </a:t>
                </a:r>
              </a:p>
            </p:txBody>
          </p:sp>
        </mc:Fallback>
      </mc:AlternateContent>
      <p:cxnSp>
        <p:nvCxnSpPr>
          <p:cNvPr id="17" name="Straight Connector 16"/>
          <p:cNvCxnSpPr/>
          <p:nvPr/>
        </p:nvCxnSpPr>
        <p:spPr>
          <a:xfrm>
            <a:off x="6072762" y="4041594"/>
            <a:ext cx="1720769" cy="639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72877" y="4242222"/>
            <a:ext cx="3362870" cy="241403"/>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265075" y="4286591"/>
            <a:ext cx="50157" cy="50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87558" y="4286590"/>
            <a:ext cx="50157" cy="50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570166" y="4451438"/>
            <a:ext cx="50157" cy="50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574435" y="4591205"/>
            <a:ext cx="50157" cy="50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4908733" y="3957242"/>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−150</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908733" y="3957242"/>
                <a:ext cx="806631"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401016" y="3882534"/>
                <a:ext cx="6783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60</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6401016" y="3882534"/>
                <a:ext cx="67839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656728" y="4291850"/>
                <a:ext cx="726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7.5</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7656728" y="4291850"/>
                <a:ext cx="726481"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649688" y="4519058"/>
                <a:ext cx="6783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15</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7649688" y="4519058"/>
                <a:ext cx="678391" cy="369332"/>
              </a:xfrm>
              <a:prstGeom prst="rect">
                <a:avLst/>
              </a:prstGeom>
              <a:blipFill rotWithShape="0">
                <a:blip r:embed="rId11"/>
                <a:stretch>
                  <a:fillRect/>
                </a:stretch>
              </a:blipFill>
            </p:spPr>
            <p:txBody>
              <a:bodyPr/>
              <a:lstStyle/>
              <a:p>
                <a:r>
                  <a:rPr lang="en-US">
                    <a:noFill/>
                  </a:rPr>
                  <a:t> </a:t>
                </a:r>
              </a:p>
            </p:txBody>
          </p:sp>
        </mc:Fallback>
      </mc:AlternateContent>
      <p:sp>
        <p:nvSpPr>
          <p:cNvPr id="36" name="Oval 35"/>
          <p:cNvSpPr/>
          <p:nvPr/>
        </p:nvSpPr>
        <p:spPr>
          <a:xfrm>
            <a:off x="7141244" y="4406705"/>
            <a:ext cx="50157" cy="50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p:cNvSpPr txBox="1"/>
              <p:nvPr/>
            </p:nvSpPr>
            <p:spPr>
              <a:xfrm>
                <a:off x="5726739" y="4501595"/>
                <a:ext cx="18678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(−37.5,−5.625)</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5726739" y="4501595"/>
                <a:ext cx="1867819" cy="369332"/>
              </a:xfrm>
              <a:prstGeom prst="rect">
                <a:avLst/>
              </a:prstGeom>
              <a:blipFill rotWithShape="0">
                <a:blip r:embed="rId12"/>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563819" y="4245348"/>
                <a:ext cx="2053767" cy="369332"/>
              </a:xfrm>
              <a:prstGeom prst="rect">
                <a:avLst/>
              </a:prstGeom>
              <a:noFill/>
            </p:spPr>
            <p:txBody>
              <a:bodyPr wrap="none" rtlCol="0">
                <a:spAutoFit/>
              </a:bodyPr>
              <a:lstStyle/>
              <a:p>
                <a:r>
                  <a:rPr lang="en-US" dirty="0"/>
                  <a:t>Optimal </a:t>
                </a:r>
                <a:r>
                  <a:rPr lang="en-US" dirty="0" err="1"/>
                  <a:t>obj</a:t>
                </a:r>
                <a14:m>
                  <m:oMath xmlns:m="http://schemas.openxmlformats.org/officeDocument/2006/math">
                    <m:r>
                      <a:rPr lang="en-US" i="1" dirty="0" smtClean="0">
                        <a:latin typeface="Cambria Math" panose="02040503050406030204" pitchFamily="18" charset="0"/>
                      </a:rPr>
                      <m:t>=7875</m:t>
                    </m:r>
                  </m:oMath>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563819" y="4245348"/>
                <a:ext cx="2053767" cy="369332"/>
              </a:xfrm>
              <a:prstGeom prst="rect">
                <a:avLst/>
              </a:prstGeom>
              <a:blipFill rotWithShape="0">
                <a:blip r:embed="rId13"/>
                <a:stretch>
                  <a:fillRect l="-267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03381" y="4810695"/>
                <a:ext cx="2053767" cy="369332"/>
              </a:xfrm>
              <a:prstGeom prst="rect">
                <a:avLst/>
              </a:prstGeom>
              <a:noFill/>
            </p:spPr>
            <p:txBody>
              <a:bodyPr wrap="none" rtlCol="0">
                <a:spAutoFit/>
              </a:bodyPr>
              <a:lstStyle/>
              <a:p>
                <a:r>
                  <a:rPr lang="en-US" dirty="0"/>
                  <a:t>Optimal </a:t>
                </a:r>
                <a:r>
                  <a:rPr lang="en-US" dirty="0" err="1"/>
                  <a:t>obj</a:t>
                </a:r>
                <a14:m>
                  <m:oMath xmlns:m="http://schemas.openxmlformats.org/officeDocument/2006/math">
                    <m:r>
                      <a:rPr lang="en-US" i="1" dirty="0" smtClean="0">
                        <a:latin typeface="Cambria Math" panose="02040503050406030204" pitchFamily="18" charset="0"/>
                      </a:rPr>
                      <m:t>=7875</m:t>
                    </m:r>
                  </m:oMath>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03381" y="4810695"/>
                <a:ext cx="2053767" cy="369332"/>
              </a:xfrm>
              <a:prstGeom prst="rect">
                <a:avLst/>
              </a:prstGeom>
              <a:blipFill rotWithShape="0">
                <a:blip r:embed="rId14"/>
                <a:stretch>
                  <a:fillRect l="-2671" t="-8197" b="-24590"/>
                </a:stretch>
              </a:blipFill>
            </p:spPr>
            <p:txBody>
              <a:bodyPr/>
              <a:lstStyle/>
              <a:p>
                <a:r>
                  <a:rPr lang="en-US">
                    <a:noFill/>
                  </a:rPr>
                  <a:t> </a:t>
                </a:r>
              </a:p>
            </p:txBody>
          </p:sp>
        </mc:Fallback>
      </mc:AlternateContent>
      <p:sp>
        <p:nvSpPr>
          <p:cNvPr id="41" name="Freeform 40"/>
          <p:cNvSpPr/>
          <p:nvPr/>
        </p:nvSpPr>
        <p:spPr>
          <a:xfrm>
            <a:off x="4043424" y="4309641"/>
            <a:ext cx="3584294" cy="1716911"/>
          </a:xfrm>
          <a:custGeom>
            <a:avLst/>
            <a:gdLst>
              <a:gd name="connsiteX0" fmla="*/ 0 w 3584294"/>
              <a:gd name="connsiteY0" fmla="*/ 3858 h 1716911"/>
              <a:gd name="connsiteX1" fmla="*/ 1234633 w 3584294"/>
              <a:gd name="connsiteY1" fmla="*/ 0 h 1716911"/>
              <a:gd name="connsiteX2" fmla="*/ 3125164 w 3584294"/>
              <a:gd name="connsiteY2" fmla="*/ 131179 h 1716911"/>
              <a:gd name="connsiteX3" fmla="*/ 3557286 w 3584294"/>
              <a:gd name="connsiteY3" fmla="*/ 300941 h 1716911"/>
              <a:gd name="connsiteX4" fmla="*/ 3584294 w 3584294"/>
              <a:gd name="connsiteY4" fmla="*/ 1716911 h 1716911"/>
              <a:gd name="connsiteX5" fmla="*/ 77164 w 3584294"/>
              <a:gd name="connsiteY5" fmla="*/ 1716911 h 1716911"/>
              <a:gd name="connsiteX6" fmla="*/ 0 w 3584294"/>
              <a:gd name="connsiteY6" fmla="*/ 3858 h 171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4294" h="1716911">
                <a:moveTo>
                  <a:pt x="0" y="3858"/>
                </a:moveTo>
                <a:lnTo>
                  <a:pt x="1234633" y="0"/>
                </a:lnTo>
                <a:lnTo>
                  <a:pt x="3125164" y="131179"/>
                </a:lnTo>
                <a:lnTo>
                  <a:pt x="3557286" y="300941"/>
                </a:lnTo>
                <a:lnTo>
                  <a:pt x="3584294" y="1716911"/>
                </a:lnTo>
                <a:lnTo>
                  <a:pt x="77164" y="1716911"/>
                </a:lnTo>
                <a:lnTo>
                  <a:pt x="0" y="3858"/>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77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the Dual of an LP (Non-Standard form)</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55</a:t>
            </a:fld>
            <a:endParaRPr lang="en-US" dirty="0"/>
          </a:p>
        </p:txBody>
      </p:sp>
      <p:graphicFrame>
        <p:nvGraphicFramePr>
          <p:cNvPr id="9" name="Content Placeholder 8"/>
          <p:cNvGraphicFramePr>
            <a:graphicFrameLocks noGrp="1"/>
          </p:cNvGraphicFramePr>
          <p:nvPr>
            <p:ph sz="quarter" idx="1"/>
            <p:extLst/>
          </p:nvPr>
        </p:nvGraphicFramePr>
        <p:xfrm>
          <a:off x="457200" y="1219200"/>
          <a:ext cx="8229600" cy="2595880"/>
        </p:xfrm>
        <a:graphic>
          <a:graphicData uri="http://schemas.openxmlformats.org/drawingml/2006/table">
            <a:tbl>
              <a:tblPr firstRow="1" bandRow="1">
                <a:tableStyleId>{6E25E649-3F16-4E02-A733-19D2CDBF48F0}</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lang="en-US" dirty="0"/>
                        <a:t>Maximize</a:t>
                      </a:r>
                    </a:p>
                  </a:txBody>
                  <a:tcPr/>
                </a:tc>
                <a:tc>
                  <a:txBody>
                    <a:bodyPr/>
                    <a:lstStyle/>
                    <a:p>
                      <a:r>
                        <a:rPr lang="en-US" dirty="0"/>
                        <a:t>Minimize</a:t>
                      </a:r>
                    </a:p>
                  </a:txBody>
                  <a:tcPr/>
                </a:tc>
                <a:extLst>
                  <a:ext uri="{0D108BD9-81ED-4DB2-BD59-A6C34878D82A}">
                    <a16:rowId xmlns="" xmlns:a16="http://schemas.microsoft.com/office/drawing/2014/main" val="10000"/>
                  </a:ext>
                </a:extLst>
              </a:tr>
              <a:tr h="370840">
                <a:tc>
                  <a:txBody>
                    <a:bodyPr/>
                    <a:lstStyle/>
                    <a:p>
                      <a:r>
                        <a:rPr lang="en-US" dirty="0" err="1"/>
                        <a:t>ith</a:t>
                      </a:r>
                      <a:r>
                        <a:rPr lang="en-US" dirty="0"/>
                        <a:t> constraint ≤ </a:t>
                      </a:r>
                    </a:p>
                  </a:txBody>
                  <a:tcPr/>
                </a:tc>
                <a:tc>
                  <a:txBody>
                    <a:bodyPr/>
                    <a:lstStyle/>
                    <a:p>
                      <a:r>
                        <a:rPr lang="en-US" dirty="0" err="1"/>
                        <a:t>ith</a:t>
                      </a:r>
                      <a:r>
                        <a:rPr lang="en-US" dirty="0"/>
                        <a:t> variable ≥ 0 </a:t>
                      </a:r>
                    </a:p>
                  </a:txBody>
                  <a:tcPr/>
                </a:tc>
                <a:extLst>
                  <a:ext uri="{0D108BD9-81ED-4DB2-BD59-A6C34878D82A}">
                    <a16:rowId xmlns="" xmlns:a16="http://schemas.microsoft.com/office/drawing/2014/main" val="10001"/>
                  </a:ext>
                </a:extLst>
              </a:tr>
              <a:tr h="370840">
                <a:tc>
                  <a:txBody>
                    <a:bodyPr/>
                    <a:lstStyle/>
                    <a:p>
                      <a:r>
                        <a:rPr lang="en-US" dirty="0" err="1"/>
                        <a:t>ith</a:t>
                      </a:r>
                      <a:r>
                        <a:rPr lang="en-US" dirty="0"/>
                        <a:t> constraint ≥ </a:t>
                      </a:r>
                    </a:p>
                  </a:txBody>
                  <a:tcPr/>
                </a:tc>
                <a:tc>
                  <a:txBody>
                    <a:bodyPr/>
                    <a:lstStyle/>
                    <a:p>
                      <a:r>
                        <a:rPr lang="en-US" dirty="0" err="1"/>
                        <a:t>ith</a:t>
                      </a:r>
                      <a:r>
                        <a:rPr lang="en-US" dirty="0"/>
                        <a:t> variable ≤ 0</a:t>
                      </a:r>
                    </a:p>
                  </a:txBody>
                  <a:tcPr/>
                </a:tc>
                <a:extLst>
                  <a:ext uri="{0D108BD9-81ED-4DB2-BD59-A6C34878D82A}">
                    <a16:rowId xmlns="" xmlns:a16="http://schemas.microsoft.com/office/drawing/2014/main" val="10002"/>
                  </a:ext>
                </a:extLst>
              </a:tr>
              <a:tr h="370840">
                <a:tc>
                  <a:txBody>
                    <a:bodyPr/>
                    <a:lstStyle/>
                    <a:p>
                      <a:r>
                        <a:rPr lang="en-US" dirty="0" err="1"/>
                        <a:t>ith</a:t>
                      </a:r>
                      <a:r>
                        <a:rPr lang="en-US" dirty="0"/>
                        <a:t> constraint = </a:t>
                      </a:r>
                    </a:p>
                  </a:txBody>
                  <a:tcPr/>
                </a:tc>
                <a:tc>
                  <a:txBody>
                    <a:bodyPr/>
                    <a:lstStyle/>
                    <a:p>
                      <a:r>
                        <a:rPr lang="en-US" dirty="0" err="1"/>
                        <a:t>ith</a:t>
                      </a:r>
                      <a:r>
                        <a:rPr lang="en-US" dirty="0"/>
                        <a:t> variable unrestricted </a:t>
                      </a:r>
                    </a:p>
                  </a:txBody>
                  <a:tcPr/>
                </a:tc>
                <a:extLst>
                  <a:ext uri="{0D108BD9-81ED-4DB2-BD59-A6C34878D82A}">
                    <a16:rowId xmlns="" xmlns:a16="http://schemas.microsoft.com/office/drawing/2014/main" val="10003"/>
                  </a:ext>
                </a:extLst>
              </a:tr>
              <a:tr h="370840">
                <a:tc>
                  <a:txBody>
                    <a:bodyPr/>
                    <a:lstStyle/>
                    <a:p>
                      <a:r>
                        <a:rPr lang="en-US" dirty="0" err="1"/>
                        <a:t>jth</a:t>
                      </a:r>
                      <a:r>
                        <a:rPr lang="en-US" dirty="0"/>
                        <a:t> variable ≥ 0 </a:t>
                      </a:r>
                    </a:p>
                  </a:txBody>
                  <a:tcPr/>
                </a:tc>
                <a:tc>
                  <a:txBody>
                    <a:bodyPr/>
                    <a:lstStyle/>
                    <a:p>
                      <a:r>
                        <a:rPr lang="en-US" dirty="0" err="1"/>
                        <a:t>jth</a:t>
                      </a:r>
                      <a:r>
                        <a:rPr lang="en-US" dirty="0"/>
                        <a:t> constraint ≥ </a:t>
                      </a:r>
                    </a:p>
                  </a:txBody>
                  <a:tcPr/>
                </a:tc>
                <a:extLst>
                  <a:ext uri="{0D108BD9-81ED-4DB2-BD59-A6C34878D82A}">
                    <a16:rowId xmlns="" xmlns:a16="http://schemas.microsoft.com/office/drawing/2014/main" val="10004"/>
                  </a:ext>
                </a:extLst>
              </a:tr>
              <a:tr h="370840">
                <a:tc>
                  <a:txBody>
                    <a:bodyPr/>
                    <a:lstStyle/>
                    <a:p>
                      <a:r>
                        <a:rPr lang="en-US" dirty="0" err="1"/>
                        <a:t>jth</a:t>
                      </a:r>
                      <a:r>
                        <a:rPr lang="en-US" dirty="0"/>
                        <a:t> variable ≤ 0</a:t>
                      </a:r>
                    </a:p>
                  </a:txBody>
                  <a:tcPr/>
                </a:tc>
                <a:tc>
                  <a:txBody>
                    <a:bodyPr/>
                    <a:lstStyle/>
                    <a:p>
                      <a:r>
                        <a:rPr lang="en-US" dirty="0" err="1"/>
                        <a:t>jth</a:t>
                      </a:r>
                      <a:r>
                        <a:rPr lang="en-US" dirty="0"/>
                        <a:t> constraint ≤ </a:t>
                      </a:r>
                    </a:p>
                  </a:txBody>
                  <a:tcPr/>
                </a:tc>
                <a:extLst>
                  <a:ext uri="{0D108BD9-81ED-4DB2-BD59-A6C34878D82A}">
                    <a16:rowId xmlns="" xmlns:a16="http://schemas.microsoft.com/office/drawing/2014/main" val="10005"/>
                  </a:ext>
                </a:extLst>
              </a:tr>
              <a:tr h="370840">
                <a:tc>
                  <a:txBody>
                    <a:bodyPr/>
                    <a:lstStyle/>
                    <a:p>
                      <a:r>
                        <a:rPr lang="en-US" dirty="0" err="1"/>
                        <a:t>jth</a:t>
                      </a:r>
                      <a:r>
                        <a:rPr lang="en-US" dirty="0"/>
                        <a:t> variable unrestricted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jth</a:t>
                      </a:r>
                      <a:r>
                        <a:rPr lang="en-US" dirty="0"/>
                        <a:t> constraint =</a:t>
                      </a:r>
                    </a:p>
                  </a:txBody>
                  <a:tcPr/>
                </a:tc>
                <a:extLst>
                  <a:ext uri="{0D108BD9-81ED-4DB2-BD59-A6C34878D82A}">
                    <a16:rowId xmlns=""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1194448" y="4114927"/>
                <a:ext cx="2177327" cy="1975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≤800</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≥0</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1194448" y="4114927"/>
                <a:ext cx="2177327" cy="1975862"/>
              </a:xfrm>
              <a:prstGeom prst="rect">
                <a:avLst/>
              </a:prstGeom>
              <a:blipFill rotWithShape="0">
                <a:blip r:embed="rId3"/>
                <a:stretch>
                  <a:fillRect l="-7283" b="-3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48825" y="4114927"/>
                <a:ext cx="1967333" cy="1963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𝑣</m:t>
                              </m:r>
                            </m:lim>
                          </m:limLow>
                        </m:fName>
                        <m:e>
                          <m:r>
                            <a:rPr lang="en-US" sz="2000" b="0" i="1" smtClean="0">
                              <a:latin typeface="Cambria Math" panose="02040503050406030204" pitchFamily="18" charset="0"/>
                            </a:rPr>
                            <m:t>90</m:t>
                          </m:r>
                          <m:r>
                            <a:rPr lang="en-US" sz="2000" b="0" i="1" smtClean="0">
                              <a:latin typeface="Cambria Math" panose="02040503050406030204" pitchFamily="18" charset="0"/>
                            </a:rPr>
                            <m:t>𝑢</m:t>
                          </m:r>
                          <m:r>
                            <a:rPr lang="en-US" sz="2000" b="0" i="1" smtClean="0">
                              <a:latin typeface="Cambria Math" panose="02040503050406030204" pitchFamily="18" charset="0"/>
                            </a:rPr>
                            <m:t>+800</m:t>
                          </m:r>
                          <m:r>
                            <a:rPr lang="en-US" sz="2000" b="0" i="1" smtClean="0">
                              <a:latin typeface="Cambria Math" panose="02040503050406030204" pitchFamily="18" charset="0"/>
                            </a:rPr>
                            <m:t>𝑣</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𝑢</m:t>
                      </m:r>
                      <m:r>
                        <a:rPr lang="en-US" sz="2000" i="1">
                          <a:latin typeface="Cambria Math" panose="02040503050406030204" pitchFamily="18" charset="0"/>
                        </a:rPr>
                        <m:t>≥0</m:t>
                      </m:r>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𝑣</m:t>
                      </m:r>
                      <m:r>
                        <a:rPr lang="en-US" sz="2000" i="1">
                          <a:latin typeface="Cambria Math" panose="02040503050406030204" pitchFamily="18" charset="0"/>
                        </a:rPr>
                        <m:t>≥0</m:t>
                      </m:r>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0.2</m:t>
                      </m:r>
                      <m:r>
                        <a:rPr lang="en-US" sz="2000" i="1">
                          <a:latin typeface="Cambria Math" panose="02040503050406030204" pitchFamily="18" charset="0"/>
                        </a:rPr>
                        <m:t>𝑢</m:t>
                      </m:r>
                      <m:r>
                        <a:rPr lang="en-US" sz="2000" i="1">
                          <a:latin typeface="Cambria Math" panose="02040503050406030204" pitchFamily="18" charset="0"/>
                        </a:rPr>
                        <m:t>+4</m:t>
                      </m:r>
                      <m:r>
                        <a:rPr lang="en-US" sz="2000" i="1">
                          <a:latin typeface="Cambria Math" panose="02040503050406030204" pitchFamily="18" charset="0"/>
                        </a:rPr>
                        <m:t>𝑣</m:t>
                      </m:r>
                      <m:r>
                        <a:rPr lang="en-US" sz="2000" b="0" i="1" smtClean="0">
                          <a:latin typeface="Cambria Math" panose="02040503050406030204" pitchFamily="18" charset="0"/>
                        </a:rPr>
                        <m:t>≥</m:t>
                      </m:r>
                      <m:r>
                        <a:rPr lang="en-US" sz="2000" i="1">
                          <a:latin typeface="Cambria Math" panose="02040503050406030204" pitchFamily="18" charset="0"/>
                        </a:rPr>
                        <m:t>30</m:t>
                      </m:r>
                    </m:oMath>
                  </m:oMathPara>
                </a14:m>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𝑢</m:t>
                      </m:r>
                      <m:r>
                        <a:rPr lang="en-US" sz="2000" i="1">
                          <a:latin typeface="Cambria Math" panose="02040503050406030204" pitchFamily="18" charset="0"/>
                        </a:rPr>
                        <m:t>+2</m:t>
                      </m:r>
                      <m:r>
                        <a:rPr lang="en-US" sz="2000" i="1">
                          <a:latin typeface="Cambria Math" panose="02040503050406030204" pitchFamily="18" charset="0"/>
                        </a:rPr>
                        <m:t>𝑣</m:t>
                      </m:r>
                      <m:r>
                        <a:rPr lang="en-US" sz="2000" b="0" i="1" smtClean="0">
                          <a:latin typeface="Cambria Math" panose="02040503050406030204" pitchFamily="18" charset="0"/>
                        </a:rPr>
                        <m:t>≥</m:t>
                      </m:r>
                      <m:r>
                        <a:rPr lang="en-US" sz="2000" i="1">
                          <a:latin typeface="Cambria Math" panose="02040503050406030204" pitchFamily="18" charset="0"/>
                        </a:rPr>
                        <m:t>30</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248825" y="4114927"/>
                <a:ext cx="1967333" cy="1963038"/>
              </a:xfrm>
              <a:prstGeom prst="rect">
                <a:avLst/>
              </a:prstGeom>
              <a:blipFill rotWithShape="0">
                <a:blip r:embed="rId4"/>
                <a:stretch>
                  <a:fillRect l="-8050" b="-1553"/>
                </a:stretch>
              </a:blipFill>
            </p:spPr>
            <p:txBody>
              <a:bodyPr/>
              <a:lstStyle/>
              <a:p>
                <a:r>
                  <a:rPr lang="en-US">
                    <a:noFill/>
                  </a:rPr>
                  <a:t> </a:t>
                </a:r>
              </a:p>
            </p:txBody>
          </p:sp>
        </mc:Fallback>
      </mc:AlternateContent>
    </p:spTree>
    <p:extLst>
      <p:ext uri="{BB962C8B-B14F-4D97-AF65-F5344CB8AC3E}">
        <p14:creationId xmlns:p14="http://schemas.microsoft.com/office/powerpoint/2010/main" val="3648375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 Duality</a:t>
            </a:r>
          </a:p>
        </p:txBody>
      </p:sp>
      <p:sp>
        <p:nvSpPr>
          <p:cNvPr id="3" name="Content Placeholder 2"/>
          <p:cNvSpPr>
            <a:spLocks noGrp="1"/>
          </p:cNvSpPr>
          <p:nvPr>
            <p:ph sz="quarter" idx="1"/>
          </p:nvPr>
        </p:nvSpPr>
        <p:spPr/>
        <p:txBody>
          <a:bodyPr/>
          <a:lstStyle/>
          <a:p>
            <a:r>
              <a:rPr lang="en-US" dirty="0"/>
              <a:t>Interpretation (Not Required)</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56</a:t>
            </a:fld>
            <a:endParaRPr lang="en-US" dirty="0"/>
          </a:p>
        </p:txBody>
      </p:sp>
      <p:graphicFrame>
        <p:nvGraphicFramePr>
          <p:cNvPr id="7" name="Table 6"/>
          <p:cNvGraphicFramePr>
            <a:graphicFrameLocks noGrp="1"/>
          </p:cNvGraphicFramePr>
          <p:nvPr>
            <p:extLst/>
          </p:nvPr>
        </p:nvGraphicFramePr>
        <p:xfrm>
          <a:off x="1185323" y="1848945"/>
          <a:ext cx="6096000" cy="1483360"/>
        </p:xfrm>
        <a:graphic>
          <a:graphicData uri="http://schemas.openxmlformats.org/drawingml/2006/table">
            <a:tbl>
              <a:tblPr firstRow="1" bandRow="1">
                <a:tableStyleId>{5940675A-B579-460E-94D1-54222C63F5DA}</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370840">
                <a:tc>
                  <a:txBody>
                    <a:bodyPr/>
                    <a:lstStyle/>
                    <a:p>
                      <a:endParaRPr lang="en-US" dirty="0"/>
                    </a:p>
                  </a:txBody>
                  <a:tcPr/>
                </a:tc>
                <a:tc>
                  <a:txBody>
                    <a:bodyPr/>
                    <a:lstStyle/>
                    <a:p>
                      <a:r>
                        <a:rPr lang="en-US" dirty="0"/>
                        <a:t>Price</a:t>
                      </a:r>
                    </a:p>
                  </a:txBody>
                  <a:tcPr/>
                </a:tc>
                <a:tc>
                  <a:txBody>
                    <a:bodyPr/>
                    <a:lstStyle/>
                    <a:p>
                      <a:r>
                        <a:rPr lang="en-US" dirty="0"/>
                        <a:t>Labor</a:t>
                      </a:r>
                    </a:p>
                  </a:txBody>
                  <a:tcPr/>
                </a:tc>
                <a:tc>
                  <a:txBody>
                    <a:bodyPr/>
                    <a:lstStyle/>
                    <a:p>
                      <a:r>
                        <a:rPr lang="en-US" dirty="0"/>
                        <a:t>Machine</a:t>
                      </a:r>
                    </a:p>
                  </a:txBody>
                  <a:tcPr/>
                </a:tc>
                <a:extLst>
                  <a:ext uri="{0D108BD9-81ED-4DB2-BD59-A6C34878D82A}">
                    <a16:rowId xmlns="" xmlns:a16="http://schemas.microsoft.com/office/drawing/2014/main" val="10000"/>
                  </a:ext>
                </a:extLst>
              </a:tr>
              <a:tr h="370840">
                <a:tc>
                  <a:txBody>
                    <a:bodyPr/>
                    <a:lstStyle/>
                    <a:p>
                      <a:r>
                        <a:rPr lang="en-US" dirty="0"/>
                        <a:t>Product 1</a:t>
                      </a:r>
                    </a:p>
                  </a:txBody>
                  <a:tcPr/>
                </a:tc>
                <a:tc>
                  <a:txBody>
                    <a:bodyPr/>
                    <a:lstStyle/>
                    <a:p>
                      <a:r>
                        <a:rPr lang="en-US" dirty="0"/>
                        <a:t>$30</a:t>
                      </a:r>
                    </a:p>
                  </a:txBody>
                  <a:tcPr/>
                </a:tc>
                <a:tc>
                  <a:txBody>
                    <a:bodyPr/>
                    <a:lstStyle/>
                    <a:p>
                      <a:r>
                        <a:rPr lang="en-US" dirty="0"/>
                        <a:t>0.2 hour</a:t>
                      </a:r>
                    </a:p>
                  </a:txBody>
                  <a:tcPr/>
                </a:tc>
                <a:tc>
                  <a:txBody>
                    <a:bodyPr/>
                    <a:lstStyle/>
                    <a:p>
                      <a:r>
                        <a:rPr lang="en-US" dirty="0"/>
                        <a:t>4 hour</a:t>
                      </a:r>
                    </a:p>
                  </a:txBody>
                  <a:tcPr/>
                </a:tc>
                <a:extLst>
                  <a:ext uri="{0D108BD9-81ED-4DB2-BD59-A6C34878D82A}">
                    <a16:rowId xmlns="" xmlns:a16="http://schemas.microsoft.com/office/drawing/2014/main" val="10001"/>
                  </a:ext>
                </a:extLst>
              </a:tr>
              <a:tr h="370840">
                <a:tc>
                  <a:txBody>
                    <a:bodyPr/>
                    <a:lstStyle/>
                    <a:p>
                      <a:r>
                        <a:rPr lang="en-US" dirty="0"/>
                        <a:t>Product 2</a:t>
                      </a:r>
                    </a:p>
                  </a:txBody>
                  <a:tcPr/>
                </a:tc>
                <a:tc>
                  <a:txBody>
                    <a:bodyPr/>
                    <a:lstStyle/>
                    <a:p>
                      <a:r>
                        <a:rPr lang="en-US" dirty="0"/>
                        <a:t>$30</a:t>
                      </a:r>
                    </a:p>
                  </a:txBody>
                  <a:tcPr/>
                </a:tc>
                <a:tc>
                  <a:txBody>
                    <a:bodyPr/>
                    <a:lstStyle/>
                    <a:p>
                      <a:r>
                        <a:rPr lang="en-US" dirty="0"/>
                        <a:t>0.5 hour</a:t>
                      </a:r>
                    </a:p>
                  </a:txBody>
                  <a:tcPr/>
                </a:tc>
                <a:tc>
                  <a:txBody>
                    <a:bodyPr/>
                    <a:lstStyle/>
                    <a:p>
                      <a:r>
                        <a:rPr lang="en-US" dirty="0"/>
                        <a:t>2 hour</a:t>
                      </a:r>
                    </a:p>
                  </a:txBody>
                  <a:tcPr/>
                </a:tc>
                <a:extLst>
                  <a:ext uri="{0D108BD9-81ED-4DB2-BD59-A6C34878D82A}">
                    <a16:rowId xmlns="" xmlns:a16="http://schemas.microsoft.com/office/drawing/2014/main" val="10002"/>
                  </a:ext>
                </a:extLst>
              </a:tr>
              <a:tr h="370840">
                <a:tc>
                  <a:txBody>
                    <a:bodyPr/>
                    <a:lstStyle/>
                    <a:p>
                      <a:r>
                        <a:rPr lang="en-US" dirty="0"/>
                        <a:t>Total</a:t>
                      </a:r>
                    </a:p>
                  </a:txBody>
                  <a:tcPr/>
                </a:tc>
                <a:tc>
                  <a:txBody>
                    <a:bodyPr/>
                    <a:lstStyle/>
                    <a:p>
                      <a:endParaRPr lang="en-US" dirty="0"/>
                    </a:p>
                  </a:txBody>
                  <a:tcPr/>
                </a:tc>
                <a:tc>
                  <a:txBody>
                    <a:bodyPr/>
                    <a:lstStyle/>
                    <a:p>
                      <a:r>
                        <a:rPr lang="en-US" dirty="0"/>
                        <a:t>&lt;=90</a:t>
                      </a:r>
                    </a:p>
                  </a:txBody>
                  <a:tcPr/>
                </a:tc>
                <a:tc>
                  <a:txBody>
                    <a:bodyPr/>
                    <a:lstStyle/>
                    <a:p>
                      <a:r>
                        <a:rPr lang="en-US" dirty="0"/>
                        <a:t>&lt;=800</a:t>
                      </a:r>
                    </a:p>
                  </a:txBody>
                  <a:tcPr/>
                </a:tc>
                <a:extLst>
                  <a:ext uri="{0D108BD9-81ED-4DB2-BD59-A6C34878D82A}">
                    <a16:rowId xmlns=""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5860385" y="4051473"/>
                <a:ext cx="2909771"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37.5,5.625</m:t>
                          </m:r>
                        </m:e>
                      </m:d>
                    </m:oMath>
                  </m:oMathPara>
                </a14:m>
                <a:endParaRPr lang="en-US" b="0" dirty="0"/>
              </a:p>
              <a:p>
                <a:r>
                  <a:rPr lang="en-US" dirty="0"/>
                  <a:t>Labor value = $37.5/hour</a:t>
                </a:r>
              </a:p>
              <a:p>
                <a:r>
                  <a:rPr lang="en-US" dirty="0"/>
                  <a:t>Machine value = $5.625/hour</a:t>
                </a:r>
              </a:p>
            </p:txBody>
          </p:sp>
        </mc:Choice>
        <mc:Fallback xmlns="">
          <p:sp>
            <p:nvSpPr>
              <p:cNvPr id="11" name="TextBox 10"/>
              <p:cNvSpPr txBox="1">
                <a:spLocks noRot="1" noChangeAspect="1" noMove="1" noResize="1" noEditPoints="1" noAdjustHandles="1" noChangeArrowheads="1" noChangeShapeType="1" noTextEdit="1"/>
              </p:cNvSpPr>
              <p:nvPr/>
            </p:nvSpPr>
            <p:spPr>
              <a:xfrm>
                <a:off x="5860385" y="4051473"/>
                <a:ext cx="2909771" cy="923330"/>
              </a:xfrm>
              <a:prstGeom prst="rect">
                <a:avLst/>
              </a:prstGeom>
              <a:blipFill>
                <a:blip r:embed="rId3"/>
                <a:stretch>
                  <a:fillRect l="-1674" r="-146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47447" y="3562561"/>
                <a:ext cx="2177327" cy="1975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lim>
                          </m:limLow>
                        </m:fName>
                        <m:e>
                          <m:r>
                            <a:rPr lang="en-US" sz="2000" b="0" i="1" smtClean="0">
                              <a:latin typeface="Cambria Math" panose="02040503050406030204" pitchFamily="18" charset="0"/>
                            </a:rPr>
                            <m:t>30</m:t>
                          </m:r>
                          <m:r>
                            <a:rPr lang="en-US" sz="2000" b="0" i="1" smtClean="0">
                              <a:latin typeface="Cambria Math" panose="02040503050406030204" pitchFamily="18" charset="0"/>
                            </a:rPr>
                            <m:t>𝑥</m:t>
                          </m:r>
                          <m:r>
                            <a:rPr lang="en-US" sz="2000" b="0" i="1" smtClean="0">
                              <a:latin typeface="Cambria Math" panose="02040503050406030204" pitchFamily="18" charset="0"/>
                            </a:rPr>
                            <m:t>+30</m:t>
                          </m:r>
                          <m:r>
                            <a:rPr lang="en-US" sz="2000" b="0" i="1" smtClean="0">
                              <a:latin typeface="Cambria Math" panose="02040503050406030204" pitchFamily="18" charset="0"/>
                            </a:rPr>
                            <m:t>𝑦</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0.2</m:t>
                      </m:r>
                      <m:r>
                        <a:rPr lang="en-US" sz="2000" b="0" i="1" smtClean="0">
                          <a:latin typeface="Cambria Math" panose="02040503050406030204" pitchFamily="18" charset="0"/>
                        </a:rPr>
                        <m:t>𝑥</m:t>
                      </m:r>
                      <m:r>
                        <a:rPr lang="en-US" sz="2000" b="0" i="1" smtClean="0">
                          <a:latin typeface="Cambria Math" panose="02040503050406030204" pitchFamily="18" charset="0"/>
                        </a:rPr>
                        <m:t>+0.5</m:t>
                      </m:r>
                      <m:r>
                        <a:rPr lang="en-US" sz="2000" b="0" i="1" smtClean="0">
                          <a:latin typeface="Cambria Math" panose="02040503050406030204" pitchFamily="18" charset="0"/>
                        </a:rPr>
                        <m:t>𝑦</m:t>
                      </m:r>
                      <m:r>
                        <a:rPr lang="en-US" sz="2000" b="0" i="1" smtClean="0">
                          <a:latin typeface="Cambria Math" panose="02040503050406030204" pitchFamily="18" charset="0"/>
                        </a:rPr>
                        <m:t>≤90</m:t>
                      </m:r>
                    </m:oMath>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𝑥</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≤800</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≥0</m:t>
                      </m:r>
                    </m:oMath>
                  </m:oMathPara>
                </a14:m>
                <a:endParaRPr lang="en-US" sz="20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647447" y="3562561"/>
                <a:ext cx="2177327" cy="1975862"/>
              </a:xfrm>
              <a:prstGeom prst="rect">
                <a:avLst/>
              </a:prstGeom>
              <a:blipFill rotWithShape="0">
                <a:blip r:embed="rId4"/>
                <a:stretch>
                  <a:fillRect l="-7003"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416315" y="3562561"/>
                <a:ext cx="1967333" cy="1963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𝑣</m:t>
                              </m:r>
                            </m:lim>
                          </m:limLow>
                        </m:fName>
                        <m:e>
                          <m:r>
                            <a:rPr lang="en-US" sz="2000" b="0" i="1" smtClean="0">
                              <a:latin typeface="Cambria Math" panose="02040503050406030204" pitchFamily="18" charset="0"/>
                            </a:rPr>
                            <m:t>90</m:t>
                          </m:r>
                          <m:r>
                            <a:rPr lang="en-US" sz="2000" b="0" i="1" smtClean="0">
                              <a:latin typeface="Cambria Math" panose="02040503050406030204" pitchFamily="18" charset="0"/>
                            </a:rPr>
                            <m:t>𝑢</m:t>
                          </m:r>
                          <m:r>
                            <a:rPr lang="en-US" sz="2000" b="0" i="1" smtClean="0">
                              <a:latin typeface="Cambria Math" panose="02040503050406030204" pitchFamily="18" charset="0"/>
                            </a:rPr>
                            <m:t>+800</m:t>
                          </m:r>
                          <m:r>
                            <a:rPr lang="en-US" sz="2000" b="0" i="1" smtClean="0">
                              <a:latin typeface="Cambria Math" panose="02040503050406030204" pitchFamily="18" charset="0"/>
                            </a:rPr>
                            <m:t>𝑣</m:t>
                          </m:r>
                        </m:e>
                      </m:func>
                    </m:oMath>
                  </m:oMathPara>
                </a14:m>
                <a:endParaRPr lang="en-US" sz="2000" dirty="0"/>
              </a:p>
              <a:p>
                <a:r>
                  <a:rPr lang="en-US" sz="2000" dirty="0" err="1"/>
                  <a:t>s.t.</a:t>
                </a:r>
                <a:r>
                  <a:rPr lang="en-US" sz="2000" dirty="0"/>
                  <a:t> </a:t>
                </a:r>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𝑢</m:t>
                      </m:r>
                      <m:r>
                        <a:rPr lang="en-US" sz="2000" i="1">
                          <a:latin typeface="Cambria Math" panose="02040503050406030204" pitchFamily="18" charset="0"/>
                        </a:rPr>
                        <m:t>≥0</m:t>
                      </m:r>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𝑣</m:t>
                      </m:r>
                      <m:r>
                        <a:rPr lang="en-US" sz="2000" i="1">
                          <a:latin typeface="Cambria Math" panose="02040503050406030204" pitchFamily="18" charset="0"/>
                        </a:rPr>
                        <m:t>≥0</m:t>
                      </m:r>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0.2</m:t>
                      </m:r>
                      <m:r>
                        <a:rPr lang="en-US" sz="2000" i="1">
                          <a:latin typeface="Cambria Math" panose="02040503050406030204" pitchFamily="18" charset="0"/>
                        </a:rPr>
                        <m:t>𝑢</m:t>
                      </m:r>
                      <m:r>
                        <a:rPr lang="en-US" sz="2000" i="1">
                          <a:latin typeface="Cambria Math" panose="02040503050406030204" pitchFamily="18" charset="0"/>
                        </a:rPr>
                        <m:t>+4</m:t>
                      </m:r>
                      <m:r>
                        <a:rPr lang="en-US" sz="2000" i="1">
                          <a:latin typeface="Cambria Math" panose="02040503050406030204" pitchFamily="18" charset="0"/>
                        </a:rPr>
                        <m:t>𝑣</m:t>
                      </m:r>
                      <m:r>
                        <a:rPr lang="en-US" sz="2000" b="0" i="1" smtClean="0">
                          <a:latin typeface="Cambria Math" panose="02040503050406030204" pitchFamily="18" charset="0"/>
                        </a:rPr>
                        <m:t>≥</m:t>
                      </m:r>
                      <m:r>
                        <a:rPr lang="en-US" sz="2000" i="1">
                          <a:latin typeface="Cambria Math" panose="02040503050406030204" pitchFamily="18" charset="0"/>
                        </a:rPr>
                        <m:t>30</m:t>
                      </m:r>
                    </m:oMath>
                  </m:oMathPara>
                </a14:m>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𝑢</m:t>
                      </m:r>
                      <m:r>
                        <a:rPr lang="en-US" sz="2000" i="1">
                          <a:latin typeface="Cambria Math" panose="02040503050406030204" pitchFamily="18" charset="0"/>
                        </a:rPr>
                        <m:t>+2</m:t>
                      </m:r>
                      <m:r>
                        <a:rPr lang="en-US" sz="2000" i="1">
                          <a:latin typeface="Cambria Math" panose="02040503050406030204" pitchFamily="18" charset="0"/>
                        </a:rPr>
                        <m:t>𝑣</m:t>
                      </m:r>
                      <m:r>
                        <a:rPr lang="en-US" sz="2000" b="0" i="1" smtClean="0">
                          <a:latin typeface="Cambria Math" panose="02040503050406030204" pitchFamily="18" charset="0"/>
                        </a:rPr>
                        <m:t>≥</m:t>
                      </m:r>
                      <m:r>
                        <a:rPr lang="en-US" sz="2000" i="1">
                          <a:latin typeface="Cambria Math" panose="02040503050406030204" pitchFamily="18" charset="0"/>
                        </a:rPr>
                        <m:t>30</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16315" y="3562561"/>
                <a:ext cx="1967333" cy="1963038"/>
              </a:xfrm>
              <a:prstGeom prst="rect">
                <a:avLst/>
              </a:prstGeom>
              <a:blipFill rotWithShape="0">
                <a:blip r:embed="rId5"/>
                <a:stretch>
                  <a:fillRect l="-7740" b="-1553"/>
                </a:stretch>
              </a:blipFill>
            </p:spPr>
            <p:txBody>
              <a:bodyPr/>
              <a:lstStyle/>
              <a:p>
                <a:r>
                  <a:rPr lang="en-US">
                    <a:noFill/>
                  </a:rPr>
                  <a:t> </a:t>
                </a:r>
              </a:p>
            </p:txBody>
          </p:sp>
        </mc:Fallback>
      </mc:AlternateContent>
    </p:spTree>
    <p:extLst>
      <p:ext uri="{BB962C8B-B14F-4D97-AF65-F5344CB8AC3E}">
        <p14:creationId xmlns:p14="http://schemas.microsoft.com/office/powerpoint/2010/main" val="136970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properties of LP Duality (not required)</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Complementary slackness</a:t>
                </a:r>
              </a:p>
              <a:p>
                <a:pPr lvl="1"/>
                <a:r>
                  <a:rPr lang="en-US" dirty="0"/>
                  <a:t>Primal constraint is not tight </a:t>
                </a:r>
                <a14:m>
                  <m:oMath xmlns:m="http://schemas.openxmlformats.org/officeDocument/2006/math">
                    <m:r>
                      <a:rPr lang="en-US" i="1">
                        <a:latin typeface="Cambria Math" panose="02040503050406030204" pitchFamily="18" charset="0"/>
                      </a:rPr>
                      <m:t>→</m:t>
                    </m:r>
                  </m:oMath>
                </a14:m>
                <a:r>
                  <a:rPr lang="en-US" dirty="0"/>
                  <a:t> dual variable=</a:t>
                </a:r>
                <a14:m>
                  <m:oMath xmlns:m="http://schemas.openxmlformats.org/officeDocument/2006/math">
                    <m:r>
                      <a:rPr lang="en-US" i="1">
                        <a:latin typeface="Cambria Math" panose="02040503050406030204" pitchFamily="18" charset="0"/>
                      </a:rPr>
                      <m:t>0</m:t>
                    </m:r>
                  </m:oMath>
                </a14:m>
                <a:endParaRPr lang="en-US" dirty="0"/>
              </a:p>
              <a:p>
                <a:pPr lvl="1"/>
                <a:r>
                  <a:rPr lang="en-US" dirty="0"/>
                  <a:t>Primal variable is not zero </a:t>
                </a:r>
                <a14:m>
                  <m:oMath xmlns:m="http://schemas.openxmlformats.org/officeDocument/2006/math">
                    <m:r>
                      <a:rPr lang="en-US" b="0" i="1" smtClean="0">
                        <a:latin typeface="Cambria Math" panose="02040503050406030204" pitchFamily="18" charset="0"/>
                      </a:rPr>
                      <m:t>→</m:t>
                    </m:r>
                  </m:oMath>
                </a14:m>
                <a:r>
                  <a:rPr lang="en-US" dirty="0"/>
                  <a:t> dual constraint is tight</a:t>
                </a:r>
              </a:p>
              <a:p>
                <a:pPr lvl="1"/>
                <a:r>
                  <a:rPr lang="en-US" dirty="0"/>
                  <a:t>Dual constraint is not tight </a:t>
                </a:r>
                <a14:m>
                  <m:oMath xmlns:m="http://schemas.openxmlformats.org/officeDocument/2006/math">
                    <m:r>
                      <a:rPr lang="en-US" i="1">
                        <a:latin typeface="Cambria Math" panose="02040503050406030204" pitchFamily="18" charset="0"/>
                      </a:rPr>
                      <m:t>→</m:t>
                    </m:r>
                  </m:oMath>
                </a14:m>
                <a:r>
                  <a:rPr lang="en-US" dirty="0"/>
                  <a:t> primal variable=</a:t>
                </a:r>
                <a14:m>
                  <m:oMath xmlns:m="http://schemas.openxmlformats.org/officeDocument/2006/math">
                    <m:r>
                      <a:rPr lang="en-US" i="1">
                        <a:latin typeface="Cambria Math" panose="02040503050406030204" pitchFamily="18" charset="0"/>
                      </a:rPr>
                      <m:t>0</m:t>
                    </m:r>
                  </m:oMath>
                </a14:m>
                <a:endParaRPr lang="en-US" dirty="0"/>
              </a:p>
              <a:p>
                <a:pPr lvl="1"/>
                <a:r>
                  <a:rPr lang="en-US" dirty="0"/>
                  <a:t>Dual variable is not zero </a:t>
                </a:r>
                <a14:m>
                  <m:oMath xmlns:m="http://schemas.openxmlformats.org/officeDocument/2006/math">
                    <m:r>
                      <a:rPr lang="en-US" i="1">
                        <a:latin typeface="Cambria Math" panose="02040503050406030204" pitchFamily="18" charset="0"/>
                      </a:rPr>
                      <m:t>→</m:t>
                    </m:r>
                  </m:oMath>
                </a14:m>
                <a:r>
                  <a:rPr lang="en-US" dirty="0"/>
                  <a:t> primal constraint is tight</a:t>
                </a:r>
              </a:p>
              <a:p>
                <a:pPr lvl="1"/>
                <a:endParaRPr lang="en-US" dirty="0"/>
              </a:p>
              <a:p>
                <a:r>
                  <a:rPr lang="en-US" dirty="0"/>
                  <a:t>Optimality Conditions: If </a:t>
                </a:r>
                <a14:m>
                  <m:oMath xmlns:m="http://schemas.openxmlformats.org/officeDocument/2006/math">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𝑦</m:t>
                    </m:r>
                  </m:oMath>
                </a14:m>
                <a:r>
                  <a:rPr lang="en-US" dirty="0"/>
                  <a:t> are feasible solutions to the primal and dual problems, respectively, then they are optimal solutions to these problems if, and only if, the complementary-slackness conditions hold for both the primal and the dual problems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1556" b="-22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57</a:t>
            </a:fld>
            <a:endParaRPr lang="en-US" dirty="0"/>
          </a:p>
        </p:txBody>
      </p:sp>
    </p:spTree>
    <p:extLst>
      <p:ext uri="{BB962C8B-B14F-4D97-AF65-F5344CB8AC3E}">
        <p14:creationId xmlns:p14="http://schemas.microsoft.com/office/powerpoint/2010/main" val="4213275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58</a:t>
            </a:fld>
            <a:endParaRPr lang="en-US" dirty="0"/>
          </a:p>
        </p:txBody>
      </p:sp>
      <p:sp>
        <p:nvSpPr>
          <p:cNvPr id="7" name="Oval 6"/>
          <p:cNvSpPr/>
          <p:nvPr/>
        </p:nvSpPr>
        <p:spPr>
          <a:xfrm>
            <a:off x="1239584" y="1595336"/>
            <a:ext cx="6776936" cy="43190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53770" y="1763949"/>
            <a:ext cx="2349361" cy="369332"/>
          </a:xfrm>
          <a:prstGeom prst="rect">
            <a:avLst/>
          </a:prstGeom>
          <a:noFill/>
        </p:spPr>
        <p:txBody>
          <a:bodyPr wrap="none" rtlCol="0">
            <a:spAutoFit/>
          </a:bodyPr>
          <a:lstStyle/>
          <a:p>
            <a:r>
              <a:rPr lang="en-US" dirty="0"/>
              <a:t>Optimization Problems</a:t>
            </a:r>
          </a:p>
        </p:txBody>
      </p:sp>
      <p:sp>
        <p:nvSpPr>
          <p:cNvPr id="11" name="Oval 10"/>
          <p:cNvSpPr/>
          <p:nvPr/>
        </p:nvSpPr>
        <p:spPr>
          <a:xfrm>
            <a:off x="1546700" y="2301895"/>
            <a:ext cx="6203002" cy="3333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00663" y="2356689"/>
            <a:ext cx="1855573" cy="369332"/>
          </a:xfrm>
          <a:prstGeom prst="rect">
            <a:avLst/>
          </a:prstGeom>
          <a:noFill/>
        </p:spPr>
        <p:txBody>
          <a:bodyPr wrap="none" rtlCol="0">
            <a:spAutoFit/>
          </a:bodyPr>
          <a:lstStyle/>
          <a:p>
            <a:r>
              <a:rPr lang="en-US" dirty="0"/>
              <a:t>Convex Programs</a:t>
            </a:r>
          </a:p>
        </p:txBody>
      </p:sp>
      <p:sp>
        <p:nvSpPr>
          <p:cNvPr id="10" name="Oval 9"/>
          <p:cNvSpPr/>
          <p:nvPr/>
        </p:nvSpPr>
        <p:spPr>
          <a:xfrm>
            <a:off x="1718594" y="3300553"/>
            <a:ext cx="5875504" cy="19871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72369" y="3385544"/>
            <a:ext cx="1711366" cy="369332"/>
          </a:xfrm>
          <a:prstGeom prst="rect">
            <a:avLst/>
          </a:prstGeom>
          <a:noFill/>
        </p:spPr>
        <p:txBody>
          <a:bodyPr wrap="none" rtlCol="0">
            <a:spAutoFit/>
          </a:bodyPr>
          <a:lstStyle/>
          <a:p>
            <a:r>
              <a:rPr lang="en-US" dirty="0"/>
              <a:t>Linear Programs</a:t>
            </a:r>
          </a:p>
        </p:txBody>
      </p:sp>
      <p:sp>
        <p:nvSpPr>
          <p:cNvPr id="3" name="TextBox 2"/>
          <p:cNvSpPr txBox="1"/>
          <p:nvPr/>
        </p:nvSpPr>
        <p:spPr>
          <a:xfrm>
            <a:off x="3772369" y="2837027"/>
            <a:ext cx="1856598" cy="369332"/>
          </a:xfrm>
          <a:prstGeom prst="rect">
            <a:avLst/>
          </a:prstGeom>
          <a:noFill/>
        </p:spPr>
        <p:txBody>
          <a:bodyPr wrap="none" rtlCol="0">
            <a:spAutoFit/>
          </a:bodyPr>
          <a:lstStyle/>
          <a:p>
            <a:r>
              <a:rPr lang="en-US" dirty="0">
                <a:solidFill>
                  <a:srgbClr val="00B050"/>
                </a:solidFill>
              </a:rPr>
              <a:t>Gradient Descent</a:t>
            </a:r>
          </a:p>
        </p:txBody>
      </p:sp>
      <p:sp>
        <p:nvSpPr>
          <p:cNvPr id="14" name="TextBox 13"/>
          <p:cNvSpPr txBox="1"/>
          <p:nvPr/>
        </p:nvSpPr>
        <p:spPr>
          <a:xfrm>
            <a:off x="4244453" y="3799281"/>
            <a:ext cx="912429" cy="369332"/>
          </a:xfrm>
          <a:prstGeom prst="rect">
            <a:avLst/>
          </a:prstGeom>
          <a:noFill/>
        </p:spPr>
        <p:txBody>
          <a:bodyPr wrap="none" rtlCol="0">
            <a:spAutoFit/>
          </a:bodyPr>
          <a:lstStyle/>
          <a:p>
            <a:r>
              <a:rPr lang="en-US" dirty="0">
                <a:solidFill>
                  <a:srgbClr val="00B050"/>
                </a:solidFill>
              </a:rPr>
              <a:t>Simplex</a:t>
            </a:r>
          </a:p>
        </p:txBody>
      </p:sp>
    </p:spTree>
    <p:extLst>
      <p:ext uri="{BB962C8B-B14F-4D97-AF65-F5344CB8AC3E}">
        <p14:creationId xmlns:p14="http://schemas.microsoft.com/office/powerpoint/2010/main" val="6858036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Program: Additional Resources</a:t>
            </a:r>
          </a:p>
        </p:txBody>
      </p:sp>
      <p:sp>
        <p:nvSpPr>
          <p:cNvPr id="3" name="Content Placeholder 2"/>
          <p:cNvSpPr>
            <a:spLocks noGrp="1"/>
          </p:cNvSpPr>
          <p:nvPr>
            <p:ph sz="quarter" idx="1"/>
          </p:nvPr>
        </p:nvSpPr>
        <p:spPr/>
        <p:txBody>
          <a:bodyPr/>
          <a:lstStyle/>
          <a:p>
            <a:r>
              <a:rPr lang="en-US"/>
              <a:t>Textbook</a:t>
            </a:r>
            <a:endParaRPr lang="en-US" dirty="0"/>
          </a:p>
          <a:p>
            <a:pPr lvl="1"/>
            <a:r>
              <a:rPr lang="en-US" i="1" dirty="0"/>
              <a:t>Applied Mathematical Programming, Chapter</a:t>
            </a:r>
            <a:r>
              <a:rPr lang="en-US" altLang="zh-CN" i="1" dirty="0"/>
              <a:t>s</a:t>
            </a:r>
            <a:r>
              <a:rPr lang="en-US" i="1" dirty="0"/>
              <a:t> 2-4</a:t>
            </a:r>
          </a:p>
          <a:p>
            <a:pPr lvl="1"/>
            <a:r>
              <a:rPr lang="en-US" dirty="0"/>
              <a:t>By Bradley, </a:t>
            </a:r>
            <a:r>
              <a:rPr lang="en-US" dirty="0" err="1"/>
              <a:t>Hax</a:t>
            </a:r>
            <a:r>
              <a:rPr lang="en-US" dirty="0"/>
              <a:t>, and </a:t>
            </a:r>
            <a:r>
              <a:rPr lang="en-US" dirty="0" err="1"/>
              <a:t>Magnanti</a:t>
            </a:r>
            <a:r>
              <a:rPr lang="en-US" dirty="0"/>
              <a:t> (Addison-Wesley, 1977) </a:t>
            </a:r>
          </a:p>
          <a:p>
            <a:pPr lvl="1"/>
            <a:r>
              <a:rPr lang="en-US" dirty="0">
                <a:hlinkClick r:id="rId2"/>
              </a:rPr>
              <a:t>http://web.mit.edu/15.053/www/AMP.htm</a:t>
            </a:r>
            <a:endParaRPr lang="en-US" dirty="0"/>
          </a:p>
          <a:p>
            <a:r>
              <a:rPr lang="en-US" dirty="0"/>
              <a:t>Online course</a:t>
            </a:r>
          </a:p>
          <a:p>
            <a:pPr lvl="2"/>
            <a:r>
              <a:rPr lang="en-US" dirty="0">
                <a:hlinkClick r:id="rId3"/>
              </a:rPr>
              <a:t>https://ocw.mit.edu/courses/electrical-engineering-and-computer-science/6-251j-introduction-to-mathematical-programming-fall-2009/index.htm</a:t>
            </a:r>
            <a:endParaRPr lang="en-US" dirty="0"/>
          </a:p>
          <a:p>
            <a:pPr lvl="2"/>
            <a:r>
              <a:rPr lang="en-US" dirty="0"/>
              <a:t/>
            </a:r>
            <a:br>
              <a:rPr lang="en-US" dirty="0"/>
            </a:b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59</a:t>
            </a:fld>
            <a:endParaRPr lang="en-US" dirty="0"/>
          </a:p>
        </p:txBody>
      </p:sp>
    </p:spTree>
    <p:extLst>
      <p:ext uri="{BB962C8B-B14F-4D97-AF65-F5344CB8AC3E}">
        <p14:creationId xmlns:p14="http://schemas.microsoft.com/office/powerpoint/2010/main" val="427493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lstStyle/>
          <a:p>
            <a:r>
              <a:rPr lang="en-US" dirty="0"/>
              <a:t>Linear Program</a:t>
            </a:r>
          </a:p>
          <a:p>
            <a:r>
              <a:rPr lang="en-US" dirty="0"/>
              <a:t>Simplex Algorithm</a:t>
            </a:r>
          </a:p>
          <a:p>
            <a:r>
              <a:rPr lang="en-US" dirty="0"/>
              <a:t>LP Duality</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a:t>
            </a:fld>
            <a:endParaRPr lang="en-US" dirty="0"/>
          </a:p>
        </p:txBody>
      </p:sp>
    </p:spTree>
    <p:extLst>
      <p:ext uri="{BB962C8B-B14F-4D97-AF65-F5344CB8AC3E}">
        <p14:creationId xmlns:p14="http://schemas.microsoft.com/office/powerpoint/2010/main" val="348237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sp>
        <p:nvSpPr>
          <p:cNvPr id="3" name="Content Placeholder 2"/>
          <p:cNvSpPr>
            <a:spLocks noGrp="1"/>
          </p:cNvSpPr>
          <p:nvPr>
            <p:ph sz="quarter" idx="1"/>
          </p:nvPr>
        </p:nvSpPr>
        <p:spPr/>
        <p:txBody>
          <a:bodyPr/>
          <a:lstStyle/>
          <a:p>
            <a:r>
              <a:rPr lang="en-US" dirty="0"/>
              <a:t>Some slides are borrowed from previous slides made by J. Zico </a:t>
            </a:r>
            <a:r>
              <a:rPr lang="en-US" dirty="0" err="1"/>
              <a:t>Kolter</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60</a:t>
            </a:fld>
            <a:endParaRPr lang="en-US" dirty="0"/>
          </a:p>
        </p:txBody>
      </p:sp>
    </p:spTree>
    <p:extLst>
      <p:ext uri="{BB962C8B-B14F-4D97-AF65-F5344CB8AC3E}">
        <p14:creationId xmlns:p14="http://schemas.microsoft.com/office/powerpoint/2010/main" val="1019454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Simplex Algorithm</a:t>
            </a:r>
            <a:endParaRPr lang="en-US" dirty="0"/>
          </a:p>
        </p:txBody>
      </p:sp>
      <p:sp>
        <p:nvSpPr>
          <p:cNvPr id="3" name="Content Placeholder 2"/>
          <p:cNvSpPr>
            <a:spLocks noGrp="1"/>
          </p:cNvSpPr>
          <p:nvPr>
            <p:ph sz="quarter" idx="1"/>
          </p:nvPr>
        </p:nvSpPr>
        <p:spPr>
          <a:xfrm>
            <a:off x="457200" y="3582738"/>
            <a:ext cx="8229600" cy="2499322"/>
          </a:xfrm>
        </p:spPr>
        <p:txBody>
          <a:bodyPr>
            <a:normAutofit fontScale="92500"/>
          </a:bodyPr>
          <a:lstStyle/>
          <a:p>
            <a:r>
              <a:rPr lang="en-US" dirty="0"/>
              <a:t>Intuition: no need to enumerate all vertices</a:t>
            </a:r>
          </a:p>
          <a:p>
            <a:r>
              <a:rPr lang="en-US" dirty="0"/>
              <a:t>Recall local search and gradient descent</a:t>
            </a:r>
          </a:p>
          <a:p>
            <a:r>
              <a:rPr lang="en-US" dirty="0"/>
              <a:t>Move towards a neighbor to get reduced objective value</a:t>
            </a:r>
          </a:p>
          <a:p>
            <a:r>
              <a:rPr lang="en-US" dirty="0"/>
              <a:t>Still need to enumerate almost all the vertices in the worst case, but very efficient in most cases</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61</a:t>
            </a:fld>
            <a:endParaRPr lang="en-US" dirty="0"/>
          </a:p>
        </p:txBody>
      </p:sp>
      <p:pic>
        <p:nvPicPr>
          <p:cNvPr id="7" name="Picture 6"/>
          <p:cNvPicPr>
            <a:picLocks noChangeAspect="1"/>
          </p:cNvPicPr>
          <p:nvPr/>
        </p:nvPicPr>
        <p:blipFill>
          <a:blip r:embed="rId2"/>
          <a:stretch>
            <a:fillRect/>
          </a:stretch>
        </p:blipFill>
        <p:spPr>
          <a:xfrm>
            <a:off x="4383864" y="1250566"/>
            <a:ext cx="2713789" cy="2387286"/>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778984" y="1830675"/>
                <a:ext cx="1352037" cy="12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𝑥</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𝑥</m:t>
                          </m:r>
                        </m:e>
                      </m:func>
                    </m:oMath>
                  </m:oMathPara>
                </a14:m>
                <a:endParaRPr lang="en-US" sz="2400" dirty="0"/>
              </a:p>
              <a:p>
                <a:pPr/>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𝐴𝑥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r>
                  <a:rPr lang="en-US" sz="2400" b="0" dirty="0"/>
                  <a:t/>
                </a:r>
                <a:br>
                  <a:rPr lang="en-US" sz="2400" b="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oMath>
                  </m:oMathPara>
                </a14:m>
                <a:endParaRPr lang="en-US" sz="24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1778984" y="1830675"/>
                <a:ext cx="1352037" cy="1227067"/>
              </a:xfrm>
              <a:prstGeom prst="rect">
                <a:avLst/>
              </a:prstGeom>
              <a:blipFill rotWithShape="0">
                <a:blip r:embed="rId3"/>
                <a:stretch>
                  <a:fillRect l="-13964" r="-6306" b="-2970"/>
                </a:stretch>
              </a:blipFill>
            </p:spPr>
            <p:txBody>
              <a:bodyPr/>
              <a:lstStyle/>
              <a:p>
                <a:r>
                  <a:rPr lang="en-US">
                    <a:noFill/>
                  </a:rPr>
                  <a:t> </a:t>
                </a:r>
              </a:p>
            </p:txBody>
          </p:sp>
        </mc:Fallback>
      </mc:AlternateContent>
    </p:spTree>
    <p:extLst>
      <p:ext uri="{BB962C8B-B14F-4D97-AF65-F5344CB8AC3E}">
        <p14:creationId xmlns:p14="http://schemas.microsoft.com/office/powerpoint/2010/main" val="359475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Program: Definition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Linear Program: </a:t>
                </a:r>
              </a:p>
              <a:p>
                <a:pPr lvl="1"/>
                <a:r>
                  <a:rPr lang="en-US" dirty="0"/>
                  <a:t>A special case of convex optimization problem</a:t>
                </a:r>
              </a:p>
              <a:p>
                <a:pPr lvl="1"/>
                <a:r>
                  <a:rPr lang="en-US" dirty="0"/>
                  <a:t>An optimization problem whose optimization objective is a linear function and feasible region is defined by a set of linear constraints</a:t>
                </a:r>
              </a:p>
              <a:p>
                <a:pPr lvl="1"/>
                <a:endParaRPr lang="en-US" dirty="0"/>
              </a:p>
              <a:p>
                <a:pPr lvl="1"/>
                <a:endParaRPr lang="en-US" dirty="0"/>
              </a:p>
              <a:p>
                <a:pPr lvl="1"/>
                <a:endParaRPr lang="en-US" dirty="0"/>
              </a:p>
              <a:p>
                <a:pPr lvl="1"/>
                <a:endParaRPr lang="en-US" dirty="0"/>
              </a:p>
              <a:p>
                <a:pPr lvl="1"/>
                <a14:m>
                  <m:oMath xmlns:m="http://schemas.openxmlformats.org/officeDocument/2006/math">
                    <m:r>
                      <a:rPr lang="en-US" i="1" dirty="0" smtClean="0">
                        <a:latin typeface="Cambria Math" panose="02040503050406030204" pitchFamily="18" charset="0"/>
                      </a:rPr>
                      <m:t>𝑐</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ℝ</m:t>
                        </m:r>
                      </m:e>
                      <m:sup>
                        <m:r>
                          <a:rPr lang="en-US" b="0" i="1" dirty="0" smtClean="0">
                            <a:latin typeface="Cambria Math" panose="02040503050406030204" pitchFamily="18" charset="0"/>
                          </a:rPr>
                          <m:t>𝑛</m:t>
                        </m:r>
                      </m:sup>
                    </m:sSup>
                  </m:oMath>
                </a14:m>
                <a:endParaRPr lang="en-US" b="0" dirty="0"/>
              </a:p>
              <a:p>
                <a:pPr lvl="1"/>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r>
                          <a:rPr lang="en-US" i="1">
                            <a:latin typeface="Cambria Math" panose="02040503050406030204" pitchFamily="18" charset="0"/>
                          </a:rPr>
                          <m:t>𝑚</m:t>
                        </m:r>
                      </m:sup>
                    </m:sSup>
                  </m:oMath>
                </a14:m>
                <a:endParaRPr lang="en-US" b="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607784" y="3688080"/>
                <a:ext cx="1353640" cy="860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𝑥</m:t>
                          </m:r>
                        </m:e>
                      </m:func>
                    </m:oMath>
                  </m:oMathPara>
                </a14:m>
                <a:endParaRPr lang="en-US" sz="2400" dirty="0"/>
              </a:p>
              <a:p>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𝐺𝑥</m:t>
                    </m:r>
                    <m:r>
                      <a:rPr lang="en-US" sz="2400" b="0" i="1" smtClean="0">
                        <a:latin typeface="Cambria Math" panose="02040503050406030204" pitchFamily="18" charset="0"/>
                      </a:rPr>
                      <m:t>≤</m:t>
                    </m:r>
                    <m:r>
                      <a:rPr lang="en-US" sz="2400" b="0" i="1" smtClean="0">
                        <a:latin typeface="Cambria Math" panose="02040503050406030204" pitchFamily="18" charset="0"/>
                      </a:rPr>
                      <m:t>h</m:t>
                    </m:r>
                  </m:oMath>
                </a14:m>
                <a:endParaRPr lang="en-US" sz="24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3607784" y="3688080"/>
                <a:ext cx="1353640" cy="860172"/>
              </a:xfrm>
              <a:prstGeom prst="rect">
                <a:avLst/>
              </a:prstGeom>
              <a:blipFill rotWithShape="0">
                <a:blip r:embed="rId3"/>
                <a:stretch>
                  <a:fillRect l="-13964" r="-6757" b="-20567"/>
                </a:stretch>
              </a:blipFill>
            </p:spPr>
            <p:txBody>
              <a:bodyPr/>
              <a:lstStyle/>
              <a:p>
                <a:r>
                  <a:rPr lang="en-US">
                    <a:noFill/>
                  </a:rPr>
                  <a:t> </a:t>
                </a:r>
              </a:p>
            </p:txBody>
          </p:sp>
        </mc:Fallback>
      </mc:AlternateContent>
      <p:sp>
        <p:nvSpPr>
          <p:cNvPr id="11" name="TextBox 10"/>
          <p:cNvSpPr txBox="1"/>
          <p:nvPr/>
        </p:nvSpPr>
        <p:spPr>
          <a:xfrm>
            <a:off x="5534526" y="3973787"/>
            <a:ext cx="3056606" cy="369332"/>
          </a:xfrm>
          <a:prstGeom prst="rect">
            <a:avLst/>
          </a:prstGeom>
          <a:noFill/>
          <a:ln>
            <a:solidFill>
              <a:schemeClr val="accent1"/>
            </a:solidFill>
          </a:ln>
        </p:spPr>
        <p:txBody>
          <a:bodyPr wrap="none" rtlCol="0">
            <a:spAutoFit/>
          </a:bodyPr>
          <a:lstStyle/>
          <a:p>
            <a:r>
              <a:rPr lang="en-US" dirty="0"/>
              <a:t>Note: can also be minimization</a:t>
            </a:r>
          </a:p>
        </p:txBody>
      </p:sp>
    </p:spTree>
    <p:extLst>
      <p:ext uri="{BB962C8B-B14F-4D97-AF65-F5344CB8AC3E}">
        <p14:creationId xmlns:p14="http://schemas.microsoft.com/office/powerpoint/2010/main" val="104643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Program: Example</a:t>
            </a:r>
          </a:p>
        </p:txBody>
      </p:sp>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r>
              <a:rPr lang="en-US" dirty="0"/>
              <a:t>Example: Maximize Profit in Manufacturing</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33669105"/>
              </p:ext>
            </p:extLst>
          </p:nvPr>
        </p:nvGraphicFramePr>
        <p:xfrm>
          <a:off x="1335864" y="4447766"/>
          <a:ext cx="6096000" cy="1483360"/>
        </p:xfrm>
        <a:graphic>
          <a:graphicData uri="http://schemas.openxmlformats.org/drawingml/2006/table">
            <a:tbl>
              <a:tblPr firstRow="1" bandRow="1">
                <a:tableStyleId>{5940675A-B579-460E-94D1-54222C63F5DA}</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370840">
                <a:tc>
                  <a:txBody>
                    <a:bodyPr/>
                    <a:lstStyle/>
                    <a:p>
                      <a:endParaRPr lang="en-US" dirty="0"/>
                    </a:p>
                  </a:txBody>
                  <a:tcPr/>
                </a:tc>
                <a:tc>
                  <a:txBody>
                    <a:bodyPr/>
                    <a:lstStyle/>
                    <a:p>
                      <a:r>
                        <a:rPr lang="en-US" dirty="0"/>
                        <a:t>Price</a:t>
                      </a:r>
                    </a:p>
                  </a:txBody>
                  <a:tcPr/>
                </a:tc>
                <a:tc>
                  <a:txBody>
                    <a:bodyPr/>
                    <a:lstStyle/>
                    <a:p>
                      <a:r>
                        <a:rPr lang="en-US" dirty="0"/>
                        <a:t>Labor</a:t>
                      </a:r>
                    </a:p>
                  </a:txBody>
                  <a:tcPr/>
                </a:tc>
                <a:tc>
                  <a:txBody>
                    <a:bodyPr/>
                    <a:lstStyle/>
                    <a:p>
                      <a:r>
                        <a:rPr lang="en-US" dirty="0"/>
                        <a:t>Machine</a:t>
                      </a:r>
                    </a:p>
                  </a:txBody>
                  <a:tcPr/>
                </a:tc>
                <a:extLst>
                  <a:ext uri="{0D108BD9-81ED-4DB2-BD59-A6C34878D82A}">
                    <a16:rowId xmlns="" xmlns:a16="http://schemas.microsoft.com/office/drawing/2014/main" val="10000"/>
                  </a:ext>
                </a:extLst>
              </a:tr>
              <a:tr h="370840">
                <a:tc>
                  <a:txBody>
                    <a:bodyPr/>
                    <a:lstStyle/>
                    <a:p>
                      <a:r>
                        <a:rPr lang="en-US" dirty="0"/>
                        <a:t>Product 1</a:t>
                      </a:r>
                    </a:p>
                  </a:txBody>
                  <a:tcPr/>
                </a:tc>
                <a:tc>
                  <a:txBody>
                    <a:bodyPr/>
                    <a:lstStyle/>
                    <a:p>
                      <a:r>
                        <a:rPr lang="en-US" dirty="0"/>
                        <a:t>$30</a:t>
                      </a:r>
                    </a:p>
                  </a:txBody>
                  <a:tcPr/>
                </a:tc>
                <a:tc>
                  <a:txBody>
                    <a:bodyPr/>
                    <a:lstStyle/>
                    <a:p>
                      <a:r>
                        <a:rPr lang="en-US" dirty="0"/>
                        <a:t>0.2 hour</a:t>
                      </a:r>
                    </a:p>
                  </a:txBody>
                  <a:tcPr/>
                </a:tc>
                <a:tc>
                  <a:txBody>
                    <a:bodyPr/>
                    <a:lstStyle/>
                    <a:p>
                      <a:r>
                        <a:rPr lang="en-US" dirty="0"/>
                        <a:t>4 hour</a:t>
                      </a:r>
                    </a:p>
                  </a:txBody>
                  <a:tcPr/>
                </a:tc>
                <a:extLst>
                  <a:ext uri="{0D108BD9-81ED-4DB2-BD59-A6C34878D82A}">
                    <a16:rowId xmlns="" xmlns:a16="http://schemas.microsoft.com/office/drawing/2014/main" val="10001"/>
                  </a:ext>
                </a:extLst>
              </a:tr>
              <a:tr h="370840">
                <a:tc>
                  <a:txBody>
                    <a:bodyPr/>
                    <a:lstStyle/>
                    <a:p>
                      <a:r>
                        <a:rPr lang="en-US" dirty="0"/>
                        <a:t>Product 2</a:t>
                      </a:r>
                    </a:p>
                  </a:txBody>
                  <a:tcPr/>
                </a:tc>
                <a:tc>
                  <a:txBody>
                    <a:bodyPr/>
                    <a:lstStyle/>
                    <a:p>
                      <a:r>
                        <a:rPr lang="en-US" dirty="0"/>
                        <a:t>$30</a:t>
                      </a:r>
                    </a:p>
                  </a:txBody>
                  <a:tcPr/>
                </a:tc>
                <a:tc>
                  <a:txBody>
                    <a:bodyPr/>
                    <a:lstStyle/>
                    <a:p>
                      <a:r>
                        <a:rPr lang="en-US" dirty="0"/>
                        <a:t>0.5 hour</a:t>
                      </a:r>
                    </a:p>
                  </a:txBody>
                  <a:tcPr/>
                </a:tc>
                <a:tc>
                  <a:txBody>
                    <a:bodyPr/>
                    <a:lstStyle/>
                    <a:p>
                      <a:r>
                        <a:rPr lang="en-US" dirty="0"/>
                        <a:t>2 hour</a:t>
                      </a:r>
                    </a:p>
                  </a:txBody>
                  <a:tcPr/>
                </a:tc>
                <a:extLst>
                  <a:ext uri="{0D108BD9-81ED-4DB2-BD59-A6C34878D82A}">
                    <a16:rowId xmlns="" xmlns:a16="http://schemas.microsoft.com/office/drawing/2014/main" val="10002"/>
                  </a:ext>
                </a:extLst>
              </a:tr>
              <a:tr h="370840">
                <a:tc>
                  <a:txBody>
                    <a:bodyPr/>
                    <a:lstStyle/>
                    <a:p>
                      <a:r>
                        <a:rPr lang="en-US" dirty="0"/>
                        <a:t>Total</a:t>
                      </a:r>
                    </a:p>
                  </a:txBody>
                  <a:tcPr/>
                </a:tc>
                <a:tc>
                  <a:txBody>
                    <a:bodyPr/>
                    <a:lstStyle/>
                    <a:p>
                      <a:endParaRPr lang="en-US" dirty="0"/>
                    </a:p>
                  </a:txBody>
                  <a:tcPr/>
                </a:tc>
                <a:tc>
                  <a:txBody>
                    <a:bodyPr/>
                    <a:lstStyle/>
                    <a:p>
                      <a:r>
                        <a:rPr lang="en-US" dirty="0"/>
                        <a:t>&lt;=90</a:t>
                      </a:r>
                    </a:p>
                  </a:txBody>
                  <a:tcPr/>
                </a:tc>
                <a:tc>
                  <a:txBody>
                    <a:bodyPr/>
                    <a:lstStyle/>
                    <a:p>
                      <a:r>
                        <a:rPr lang="en-US" dirty="0"/>
                        <a:t>&lt;=800</a:t>
                      </a:r>
                    </a:p>
                  </a:txBody>
                  <a:tcPr/>
                </a:tc>
                <a:extLst>
                  <a:ext uri="{0D108BD9-81ED-4DB2-BD59-A6C34878D82A}">
                    <a16:rowId xmlns=""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0" name="TextBox 9"/>
              <p:cNvSpPr txBox="1"/>
              <p:nvPr/>
            </p:nvSpPr>
            <p:spPr>
              <a:xfrm>
                <a:off x="2369696" y="1407176"/>
                <a:ext cx="2580899" cy="1999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lim>
                          </m:limLow>
                        </m:fName>
                        <m:e>
                          <m:r>
                            <a:rPr lang="en-US" sz="2400" b="0" i="1" smtClean="0">
                              <a:latin typeface="Cambria Math" panose="02040503050406030204" pitchFamily="18" charset="0"/>
                            </a:rPr>
                            <m:t>30</m:t>
                          </m:r>
                          <m:r>
                            <a:rPr lang="en-US" sz="2400" b="0" i="1" smtClean="0">
                              <a:latin typeface="Cambria Math" panose="02040503050406030204" pitchFamily="18" charset="0"/>
                            </a:rPr>
                            <m:t>𝑥</m:t>
                          </m:r>
                          <m:r>
                            <a:rPr lang="en-US" sz="2400" b="0" i="1" smtClean="0">
                              <a:latin typeface="Cambria Math" panose="02040503050406030204" pitchFamily="18" charset="0"/>
                            </a:rPr>
                            <m:t>+30</m:t>
                          </m:r>
                          <m:r>
                            <a:rPr lang="en-US" sz="2400" b="0" i="1" smtClean="0">
                              <a:latin typeface="Cambria Math" panose="02040503050406030204" pitchFamily="18" charset="0"/>
                            </a:rPr>
                            <m:t>𝑦</m:t>
                          </m:r>
                        </m:e>
                      </m:func>
                    </m:oMath>
                  </m:oMathPara>
                </a14:m>
                <a:endParaRPr lang="en-US" sz="2400" dirty="0"/>
              </a:p>
              <a:p>
                <a:r>
                  <a:rPr lang="en-US" sz="2400" dirty="0" err="1"/>
                  <a:t>s.t.</a:t>
                </a:r>
                <a:r>
                  <a:rPr lang="en-US" sz="2400" dirty="0"/>
                  <a:t> </a:t>
                </a:r>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0.2</m:t>
                      </m:r>
                      <m:r>
                        <a:rPr lang="en-US" sz="2400" b="0" i="1" smtClean="0">
                          <a:latin typeface="Cambria Math" panose="02040503050406030204" pitchFamily="18" charset="0"/>
                        </a:rPr>
                        <m:t>𝑥</m:t>
                      </m:r>
                      <m:r>
                        <a:rPr lang="en-US" sz="2400" b="0" i="1" smtClean="0">
                          <a:latin typeface="Cambria Math" panose="02040503050406030204" pitchFamily="18" charset="0"/>
                        </a:rPr>
                        <m:t>+0.5</m:t>
                      </m:r>
                      <m:r>
                        <a:rPr lang="en-US" sz="2400" b="0" i="1" smtClean="0">
                          <a:latin typeface="Cambria Math" panose="02040503050406030204" pitchFamily="18" charset="0"/>
                        </a:rPr>
                        <m:t>𝑦</m:t>
                      </m:r>
                      <m:r>
                        <a:rPr lang="en-US" sz="2400" b="0" i="1" smtClean="0">
                          <a:latin typeface="Cambria Math" panose="02040503050406030204" pitchFamily="18" charset="0"/>
                        </a:rPr>
                        <m:t>≤90</m:t>
                      </m:r>
                    </m:oMath>
                    <m:oMath xmlns:m="http://schemas.openxmlformats.org/officeDocument/2006/math">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+2</m:t>
                      </m:r>
                      <m:r>
                        <a:rPr lang="en-US" sz="2400" b="0" i="1" smtClean="0">
                          <a:latin typeface="Cambria Math" panose="02040503050406030204" pitchFamily="18" charset="0"/>
                        </a:rPr>
                        <m:t>𝑦</m:t>
                      </m:r>
                      <m:r>
                        <a:rPr lang="en-US" sz="2400" b="0" i="1" smtClean="0">
                          <a:latin typeface="Cambria Math" panose="02040503050406030204" pitchFamily="18" charset="0"/>
                        </a:rPr>
                        <m:t>≤800</m:t>
                      </m:r>
                    </m:oMath>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r>
                        <a:rPr lang="en-US" sz="2400" b="0" i="1" smtClean="0">
                          <a:latin typeface="Cambria Math" panose="02040503050406030204" pitchFamily="18" charset="0"/>
                        </a:rPr>
                        <m:t>𝑦</m:t>
                      </m:r>
                      <m:r>
                        <a:rPr lang="en-US" sz="2400" b="0" i="1" smtClean="0">
                          <a:latin typeface="Cambria Math" panose="02040503050406030204" pitchFamily="18" charset="0"/>
                        </a:rPr>
                        <m:t>≥0</m:t>
                      </m:r>
                    </m:oMath>
                  </m:oMathPara>
                </a14:m>
                <a:endParaRPr lang="en-US" sz="24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2369696" y="1407176"/>
                <a:ext cx="2580899" cy="1999330"/>
              </a:xfrm>
              <a:prstGeom prst="rect">
                <a:avLst/>
              </a:prstGeom>
              <a:blipFill rotWithShape="0">
                <a:blip r:embed="rId3"/>
                <a:stretch>
                  <a:fillRect l="-7329" b="-4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51637" y="1388581"/>
                <a:ext cx="3563540" cy="20179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𝑐</m:t>
                      </m:r>
                      <m:r>
                        <a:rPr lang="en-US" sz="2400" b="0" i="1" dirty="0" smtClean="0">
                          <a:latin typeface="Cambria Math" panose="02040503050406030204" pitchFamily="18" charset="0"/>
                        </a:rPr>
                        <m:t>=</m:t>
                      </m:r>
                      <m:d>
                        <m:dPr>
                          <m:begChr m:val="["/>
                          <m:endChr m:val="]"/>
                          <m:ctrlPr>
                            <a:rPr lang="en-US" sz="2400" b="0" i="1" dirty="0" smtClean="0">
                              <a:latin typeface="Cambria Math" panose="02040503050406030204" pitchFamily="18" charset="0"/>
                            </a:rPr>
                          </m:ctrlPr>
                        </m:dPr>
                        <m:e>
                          <m:eqArr>
                            <m:eqArrPr>
                              <m:ctrlPr>
                                <a:rPr lang="en-US" sz="2400" b="0" i="1" dirty="0" smtClean="0">
                                  <a:latin typeface="Cambria Math" panose="02040503050406030204" pitchFamily="18" charset="0"/>
                                </a:rPr>
                              </m:ctrlPr>
                            </m:eqArrPr>
                            <m:e>
                              <m:r>
                                <a:rPr lang="en-US" sz="2400" b="0" i="1" dirty="0" smtClean="0">
                                  <a:latin typeface="Cambria Math" panose="02040503050406030204" pitchFamily="18" charset="0"/>
                                </a:rPr>
                                <m:t>30</m:t>
                              </m:r>
                            </m:e>
                            <m:e>
                              <m:r>
                                <a:rPr lang="en-US" sz="2400" b="0" i="1" dirty="0" smtClean="0">
                                  <a:latin typeface="Cambria Math" panose="02040503050406030204" pitchFamily="18" charset="0"/>
                                </a:rPr>
                                <m:t>30</m:t>
                              </m:r>
                            </m:e>
                          </m:eqArr>
                        </m:e>
                      </m:d>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𝐺</m:t>
                      </m:r>
                      <m:r>
                        <a:rPr lang="en-US" sz="2400" i="1" dirty="0">
                          <a:latin typeface="Cambria Math" panose="02040503050406030204" pitchFamily="18" charset="0"/>
                        </a:rPr>
                        <m:t>=</m:t>
                      </m:r>
                      <m:d>
                        <m:dPr>
                          <m:begChr m:val="["/>
                          <m:endChr m:val="]"/>
                          <m:ctrlPr>
                            <a:rPr lang="en-US" sz="2400" i="1" dirty="0" smtClean="0">
                              <a:latin typeface="Cambria Math" panose="02040503050406030204" pitchFamily="18" charset="0"/>
                            </a:rPr>
                          </m:ctrlPr>
                        </m:dPr>
                        <m:e>
                          <m:eqArr>
                            <m:eqArrPr>
                              <m:ctrlPr>
                                <a:rPr lang="en-US" sz="2400" i="1" dirty="0" smtClean="0">
                                  <a:latin typeface="Cambria Math" panose="02040503050406030204" pitchFamily="18" charset="0"/>
                                </a:rPr>
                              </m:ctrlPr>
                            </m:eqArrPr>
                            <m:e>
                              <m:m>
                                <m:mPr>
                                  <m:mcs>
                                    <m:mc>
                                      <m:mcPr>
                                        <m:count m:val="2"/>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0</m:t>
                                    </m:r>
                                    <m:r>
                                      <a:rPr lang="en-US" sz="2400" b="0" i="1" dirty="0" smtClean="0">
                                        <a:latin typeface="Cambria Math" panose="02040503050406030204" pitchFamily="18" charset="0"/>
                                      </a:rPr>
                                      <m:t>.2</m:t>
                                    </m:r>
                                  </m:e>
                                  <m:e>
                                    <m:r>
                                      <a:rPr lang="en-US" sz="2400" b="0" i="1" dirty="0" smtClean="0">
                                        <a:latin typeface="Cambria Math" panose="02040503050406030204" pitchFamily="18" charset="0"/>
                                      </a:rPr>
                                      <m:t>0.5</m:t>
                                    </m:r>
                                  </m:e>
                                </m:mr>
                                <m:mr>
                                  <m:e>
                                    <m:r>
                                      <a:rPr lang="en-US" sz="2400" b="0" i="1" dirty="0" smtClean="0">
                                        <a:latin typeface="Cambria Math" panose="02040503050406030204" pitchFamily="18" charset="0"/>
                                      </a:rPr>
                                      <m:t>4</m:t>
                                    </m:r>
                                  </m:e>
                                  <m:e>
                                    <m:r>
                                      <a:rPr lang="en-US" sz="2400" b="0" i="1" dirty="0" smtClean="0">
                                        <a:latin typeface="Cambria Math" panose="02040503050406030204" pitchFamily="18" charset="0"/>
                                      </a:rPr>
                                      <m:t>2</m:t>
                                    </m:r>
                                  </m:e>
                                </m:mr>
                                <m:mr>
                                  <m:e>
                                    <m:r>
                                      <a:rPr lang="en-US" sz="2400" b="0" i="1" dirty="0" smtClean="0">
                                        <a:latin typeface="Cambria Math" panose="02040503050406030204" pitchFamily="18" charset="0"/>
                                      </a:rPr>
                                      <m:t>−1</m:t>
                                    </m:r>
                                  </m:e>
                                  <m:e>
                                    <m:r>
                                      <a:rPr lang="en-US" sz="2400" b="0" i="1" dirty="0" smtClean="0">
                                        <a:latin typeface="Cambria Math" panose="02040503050406030204" pitchFamily="18" charset="0"/>
                                      </a:rPr>
                                      <m:t>0</m:t>
                                    </m:r>
                                  </m:e>
                                </m:mr>
                              </m:m>
                            </m:e>
                            <m:e>
                              <m:m>
                                <m:mPr>
                                  <m:mcs>
                                    <m:mc>
                                      <m:mcPr>
                                        <m:count m:val="2"/>
                                        <m:mcJc m:val="center"/>
                                      </m:mcPr>
                                    </m:mc>
                                  </m:mcs>
                                  <m:ctrlPr>
                                    <a:rPr lang="en-US" sz="2400" b="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0</m:t>
                                    </m:r>
                                  </m:e>
                                  <m:e>
                                    <m:r>
                                      <a:rPr lang="en-US" sz="2400" b="0" i="1" dirty="0" smtClean="0">
                                        <a:latin typeface="Cambria Math" panose="02040503050406030204" pitchFamily="18" charset="0"/>
                                      </a:rPr>
                                      <m:t>−1</m:t>
                                    </m:r>
                                  </m:e>
                                </m:mr>
                              </m:m>
                            </m:e>
                          </m:eqArr>
                        </m:e>
                      </m:d>
                      <m:r>
                        <a:rPr lang="en-US" sz="2400" b="0" i="1" dirty="0" smtClean="0">
                          <a:latin typeface="Cambria Math" panose="02040503050406030204" pitchFamily="18" charset="0"/>
                        </a:rPr>
                        <m:t>,</m:t>
                      </m:r>
                      <m:r>
                        <a:rPr lang="en-US" sz="2400" b="0" i="1" dirty="0" smtClean="0">
                          <a:latin typeface="Cambria Math" panose="02040503050406030204" pitchFamily="18" charset="0"/>
                        </a:rPr>
                        <m:t>h</m:t>
                      </m:r>
                      <m:r>
                        <a:rPr lang="en-US" sz="2400" b="0" i="1" dirty="0" smtClean="0">
                          <a:latin typeface="Cambria Math" panose="02040503050406030204" pitchFamily="18" charset="0"/>
                        </a:rPr>
                        <m:t>=</m:t>
                      </m:r>
                      <m:d>
                        <m:dPr>
                          <m:begChr m:val="["/>
                          <m:endChr m:val="]"/>
                          <m:ctrlPr>
                            <a:rPr lang="en-US" sz="2400" b="0" i="1" dirty="0" smtClean="0">
                              <a:latin typeface="Cambria Math" panose="02040503050406030204" pitchFamily="18" charset="0"/>
                            </a:rPr>
                          </m:ctrlPr>
                        </m:dPr>
                        <m:e>
                          <m:m>
                            <m:mPr>
                              <m:mcs>
                                <m:mc>
                                  <m:mcPr>
                                    <m:count m:val="1"/>
                                    <m:mcJc m:val="center"/>
                                  </m:mcPr>
                                </m:mc>
                              </m:mcs>
                              <m:ctrlPr>
                                <a:rPr lang="en-US" sz="2400" b="0" i="1" dirty="0" smtClean="0">
                                  <a:latin typeface="Cambria Math" panose="02040503050406030204" pitchFamily="18" charset="0"/>
                                </a:rPr>
                              </m:ctrlPr>
                            </m:mPr>
                            <m:mr>
                              <m:e>
                                <m:eqArr>
                                  <m:eqArrPr>
                                    <m:ctrlPr>
                                      <a:rPr lang="en-US" sz="2400" b="0" i="1" dirty="0" smtClean="0">
                                        <a:latin typeface="Cambria Math" panose="02040503050406030204" pitchFamily="18" charset="0"/>
                                      </a:rPr>
                                    </m:ctrlPr>
                                  </m:eqArrPr>
                                  <m:e>
                                    <m:r>
                                      <m:rPr>
                                        <m:brk m:alnAt="7"/>
                                      </m:rPr>
                                      <a:rPr lang="en-US" sz="2400" b="0" i="1" dirty="0" smtClean="0">
                                        <a:latin typeface="Cambria Math" panose="02040503050406030204" pitchFamily="18" charset="0"/>
                                      </a:rPr>
                                      <m:t>9</m:t>
                                    </m:r>
                                    <m:r>
                                      <a:rPr lang="en-US" sz="2400" b="0" i="1" dirty="0" smtClean="0">
                                        <a:latin typeface="Cambria Math" panose="02040503050406030204" pitchFamily="18" charset="0"/>
                                      </a:rPr>
                                      <m:t>0</m:t>
                                    </m:r>
                                  </m:e>
                                  <m:e>
                                    <m:r>
                                      <a:rPr lang="en-US" sz="2400" b="0" i="1" dirty="0" smtClean="0">
                                        <a:latin typeface="Cambria Math" panose="02040503050406030204" pitchFamily="18" charset="0"/>
                                      </a:rPr>
                                      <m:t>800</m:t>
                                    </m:r>
                                  </m:e>
                                </m:eqArr>
                              </m:e>
                            </m:mr>
                            <m:mr>
                              <m:e>
                                <m:r>
                                  <a:rPr lang="en-US" sz="2400" b="0" i="1" dirty="0" smtClean="0">
                                    <a:latin typeface="Cambria Math" panose="02040503050406030204" pitchFamily="18" charset="0"/>
                                  </a:rPr>
                                  <m:t>0</m:t>
                                </m:r>
                              </m:e>
                            </m:mr>
                            <m:mr>
                              <m:e>
                                <m:r>
                                  <a:rPr lang="en-US" sz="2400" b="0" i="1" dirty="0" smtClean="0">
                                    <a:latin typeface="Cambria Math" panose="02040503050406030204" pitchFamily="18" charset="0"/>
                                  </a:rPr>
                                  <m:t>0</m:t>
                                </m:r>
                              </m:e>
                            </m:mr>
                          </m:m>
                        </m:e>
                      </m:d>
                    </m:oMath>
                  </m:oMathPara>
                </a14:m>
                <a:endParaRPr lang="en-US" sz="2400" b="0" dirty="0"/>
              </a:p>
            </p:txBody>
          </p:sp>
        </mc:Choice>
        <mc:Fallback xmlns="">
          <p:sp>
            <p:nvSpPr>
              <p:cNvPr id="11" name="TextBox 10"/>
              <p:cNvSpPr txBox="1">
                <a:spLocks noRot="1" noChangeAspect="1" noMove="1" noResize="1" noEditPoints="1" noAdjustHandles="1" noChangeArrowheads="1" noChangeShapeType="1" noTextEdit="1"/>
              </p:cNvSpPr>
              <p:nvPr/>
            </p:nvSpPr>
            <p:spPr>
              <a:xfrm>
                <a:off x="5151637" y="1388581"/>
                <a:ext cx="3563540" cy="20179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5616" y="2041091"/>
                <a:ext cx="1353640" cy="860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lim>
                          </m:limLow>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𝑥</m:t>
                          </m:r>
                        </m:e>
                      </m:func>
                    </m:oMath>
                  </m:oMathPara>
                </a14:m>
                <a:endParaRPr lang="en-US" sz="2400" dirty="0"/>
              </a:p>
              <a:p>
                <a:r>
                  <a:rPr lang="en-US" sz="2400" dirty="0" err="1"/>
                  <a:t>s.t.</a:t>
                </a:r>
                <a:r>
                  <a:rPr lang="en-US" sz="2400" dirty="0"/>
                  <a:t> </a:t>
                </a:r>
                <a14:m>
                  <m:oMath xmlns:m="http://schemas.openxmlformats.org/officeDocument/2006/math">
                    <m:r>
                      <a:rPr lang="en-US" sz="2400" b="0" i="1" smtClean="0">
                        <a:latin typeface="Cambria Math" panose="02040503050406030204" pitchFamily="18" charset="0"/>
                      </a:rPr>
                      <m:t>𝐺𝑥</m:t>
                    </m:r>
                    <m:r>
                      <a:rPr lang="en-US" sz="2400" b="0" i="1" smtClean="0">
                        <a:latin typeface="Cambria Math" panose="02040503050406030204" pitchFamily="18" charset="0"/>
                      </a:rPr>
                      <m:t>≤</m:t>
                    </m:r>
                    <m:r>
                      <a:rPr lang="en-US" sz="2400" b="0" i="1" smtClean="0">
                        <a:latin typeface="Cambria Math" panose="02040503050406030204" pitchFamily="18" charset="0"/>
                      </a:rPr>
                      <m:t>h</m:t>
                    </m:r>
                  </m:oMath>
                </a14:m>
                <a:endParaRPr lang="en-US" sz="24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495616" y="2041091"/>
                <a:ext cx="1353640" cy="860172"/>
              </a:xfrm>
              <a:prstGeom prst="rect">
                <a:avLst/>
              </a:prstGeom>
              <a:blipFill rotWithShape="0">
                <a:blip r:embed="rId5"/>
                <a:stretch>
                  <a:fillRect l="-13514" r="-6757" b="-20567"/>
                </a:stretch>
              </a:blipFill>
            </p:spPr>
            <p:txBody>
              <a:bodyPr/>
              <a:lstStyle/>
              <a:p>
                <a:r>
                  <a:rPr lang="en-US">
                    <a:noFill/>
                  </a:rPr>
                  <a:t> </a:t>
                </a:r>
              </a:p>
            </p:txBody>
          </p:sp>
        </mc:Fallback>
      </mc:AlternateContent>
    </p:spTree>
    <p:extLst>
      <p:ext uri="{BB962C8B-B14F-4D97-AF65-F5344CB8AC3E}">
        <p14:creationId xmlns:p14="http://schemas.microsoft.com/office/powerpoint/2010/main" val="269267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Program: Example</a:t>
            </a:r>
          </a:p>
        </p:txBody>
      </p:sp>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r>
              <a:rPr lang="en-US" dirty="0"/>
              <a:t>Example: Maximize Profit in Manufacturing</a:t>
            </a:r>
          </a:p>
        </p:txBody>
      </p:sp>
      <p:sp>
        <p:nvSpPr>
          <p:cNvPr id="4" name="Date Placeholder 3"/>
          <p:cNvSpPr>
            <a:spLocks noGrp="1"/>
          </p:cNvSpPr>
          <p:nvPr>
            <p:ph type="dt" sz="half" idx="10"/>
          </p:nvPr>
        </p:nvSpPr>
        <p:spPr/>
        <p:txBody>
          <a:bodyPr/>
          <a:lstStyle/>
          <a:p>
            <a:fld id="{25DF680D-2C67-4C95-A53E-F5B5FCCE787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9</a:t>
            </a:fld>
            <a:endParaRPr lang="en-US" dirty="0"/>
          </a:p>
        </p:txBody>
      </p:sp>
      <p:graphicFrame>
        <p:nvGraphicFramePr>
          <p:cNvPr id="7" name="Table 6"/>
          <p:cNvGraphicFramePr>
            <a:graphicFrameLocks noGrp="1"/>
          </p:cNvGraphicFramePr>
          <p:nvPr>
            <p:extLst/>
          </p:nvPr>
        </p:nvGraphicFramePr>
        <p:xfrm>
          <a:off x="1335864" y="4447766"/>
          <a:ext cx="6096000" cy="1483360"/>
        </p:xfrm>
        <a:graphic>
          <a:graphicData uri="http://schemas.openxmlformats.org/drawingml/2006/table">
            <a:tbl>
              <a:tblPr firstRow="1" bandRow="1">
                <a:tableStyleId>{5940675A-B579-460E-94D1-54222C63F5DA}</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370840">
                <a:tc>
                  <a:txBody>
                    <a:bodyPr/>
                    <a:lstStyle/>
                    <a:p>
                      <a:endParaRPr lang="en-US" dirty="0"/>
                    </a:p>
                  </a:txBody>
                  <a:tcPr/>
                </a:tc>
                <a:tc>
                  <a:txBody>
                    <a:bodyPr/>
                    <a:lstStyle/>
                    <a:p>
                      <a:r>
                        <a:rPr lang="en-US" dirty="0"/>
                        <a:t>Price</a:t>
                      </a:r>
                    </a:p>
                  </a:txBody>
                  <a:tcPr/>
                </a:tc>
                <a:tc>
                  <a:txBody>
                    <a:bodyPr/>
                    <a:lstStyle/>
                    <a:p>
                      <a:r>
                        <a:rPr lang="en-US" dirty="0"/>
                        <a:t>Labor</a:t>
                      </a:r>
                    </a:p>
                  </a:txBody>
                  <a:tcPr/>
                </a:tc>
                <a:tc>
                  <a:txBody>
                    <a:bodyPr/>
                    <a:lstStyle/>
                    <a:p>
                      <a:r>
                        <a:rPr lang="en-US" dirty="0"/>
                        <a:t>Machine</a:t>
                      </a:r>
                    </a:p>
                  </a:txBody>
                  <a:tcPr/>
                </a:tc>
                <a:extLst>
                  <a:ext uri="{0D108BD9-81ED-4DB2-BD59-A6C34878D82A}">
                    <a16:rowId xmlns="" xmlns:a16="http://schemas.microsoft.com/office/drawing/2014/main" val="10000"/>
                  </a:ext>
                </a:extLst>
              </a:tr>
              <a:tr h="370840">
                <a:tc>
                  <a:txBody>
                    <a:bodyPr/>
                    <a:lstStyle/>
                    <a:p>
                      <a:r>
                        <a:rPr lang="en-US" dirty="0"/>
                        <a:t>Product 1</a:t>
                      </a:r>
                    </a:p>
                  </a:txBody>
                  <a:tcPr/>
                </a:tc>
                <a:tc>
                  <a:txBody>
                    <a:bodyPr/>
                    <a:lstStyle/>
                    <a:p>
                      <a:r>
                        <a:rPr lang="en-US" dirty="0"/>
                        <a:t>$30</a:t>
                      </a:r>
                    </a:p>
                  </a:txBody>
                  <a:tcPr/>
                </a:tc>
                <a:tc>
                  <a:txBody>
                    <a:bodyPr/>
                    <a:lstStyle/>
                    <a:p>
                      <a:r>
                        <a:rPr lang="en-US" dirty="0"/>
                        <a:t>0.2 hour</a:t>
                      </a:r>
                    </a:p>
                  </a:txBody>
                  <a:tcPr/>
                </a:tc>
                <a:tc>
                  <a:txBody>
                    <a:bodyPr/>
                    <a:lstStyle/>
                    <a:p>
                      <a:r>
                        <a:rPr lang="en-US" dirty="0"/>
                        <a:t>4 hour</a:t>
                      </a:r>
                    </a:p>
                  </a:txBody>
                  <a:tcPr/>
                </a:tc>
                <a:extLst>
                  <a:ext uri="{0D108BD9-81ED-4DB2-BD59-A6C34878D82A}">
                    <a16:rowId xmlns="" xmlns:a16="http://schemas.microsoft.com/office/drawing/2014/main" val="10001"/>
                  </a:ext>
                </a:extLst>
              </a:tr>
              <a:tr h="370840">
                <a:tc>
                  <a:txBody>
                    <a:bodyPr/>
                    <a:lstStyle/>
                    <a:p>
                      <a:r>
                        <a:rPr lang="en-US" dirty="0"/>
                        <a:t>Product 2</a:t>
                      </a:r>
                    </a:p>
                  </a:txBody>
                  <a:tcPr/>
                </a:tc>
                <a:tc>
                  <a:txBody>
                    <a:bodyPr/>
                    <a:lstStyle/>
                    <a:p>
                      <a:r>
                        <a:rPr lang="en-US" dirty="0"/>
                        <a:t>$30</a:t>
                      </a:r>
                    </a:p>
                  </a:txBody>
                  <a:tcPr/>
                </a:tc>
                <a:tc>
                  <a:txBody>
                    <a:bodyPr/>
                    <a:lstStyle/>
                    <a:p>
                      <a:r>
                        <a:rPr lang="en-US" dirty="0"/>
                        <a:t>0.5 hour</a:t>
                      </a:r>
                    </a:p>
                  </a:txBody>
                  <a:tcPr/>
                </a:tc>
                <a:tc>
                  <a:txBody>
                    <a:bodyPr/>
                    <a:lstStyle/>
                    <a:p>
                      <a:r>
                        <a:rPr lang="en-US" dirty="0"/>
                        <a:t>2 hour</a:t>
                      </a:r>
                    </a:p>
                  </a:txBody>
                  <a:tcPr/>
                </a:tc>
                <a:extLst>
                  <a:ext uri="{0D108BD9-81ED-4DB2-BD59-A6C34878D82A}">
                    <a16:rowId xmlns="" xmlns:a16="http://schemas.microsoft.com/office/drawing/2014/main" val="10002"/>
                  </a:ext>
                </a:extLst>
              </a:tr>
              <a:tr h="370840">
                <a:tc>
                  <a:txBody>
                    <a:bodyPr/>
                    <a:lstStyle/>
                    <a:p>
                      <a:r>
                        <a:rPr lang="en-US" dirty="0"/>
                        <a:t>Total</a:t>
                      </a:r>
                    </a:p>
                  </a:txBody>
                  <a:tcPr/>
                </a:tc>
                <a:tc>
                  <a:txBody>
                    <a:bodyPr/>
                    <a:lstStyle/>
                    <a:p>
                      <a:endParaRPr lang="en-US" dirty="0"/>
                    </a:p>
                  </a:txBody>
                  <a:tcPr/>
                </a:tc>
                <a:tc>
                  <a:txBody>
                    <a:bodyPr/>
                    <a:lstStyle/>
                    <a:p>
                      <a:r>
                        <a:rPr lang="en-US" dirty="0"/>
                        <a:t>&lt;=90</a:t>
                      </a:r>
                    </a:p>
                  </a:txBody>
                  <a:tcPr/>
                </a:tc>
                <a:tc>
                  <a:txBody>
                    <a:bodyPr/>
                    <a:lstStyle/>
                    <a:p>
                      <a:r>
                        <a:rPr lang="en-US" dirty="0"/>
                        <a:t>&lt;=800</a:t>
                      </a:r>
                    </a:p>
                  </a:txBody>
                  <a:tcPr/>
                </a:tc>
                <a:extLst>
                  <a:ext uri="{0D108BD9-81ED-4DB2-BD59-A6C34878D82A}">
                    <a16:rowId xmlns=""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3" name="TextBox 12"/>
              <p:cNvSpPr txBox="1"/>
              <p:nvPr/>
            </p:nvSpPr>
            <p:spPr>
              <a:xfrm>
                <a:off x="1020116" y="1564941"/>
                <a:ext cx="2580899" cy="1999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lim>
                          </m:limLow>
                        </m:fName>
                        <m:e>
                          <m:r>
                            <a:rPr lang="en-US" sz="2400" b="0" i="1" smtClean="0">
                              <a:latin typeface="Cambria Math" panose="02040503050406030204" pitchFamily="18" charset="0"/>
                            </a:rPr>
                            <m:t>30</m:t>
                          </m:r>
                          <m:r>
                            <a:rPr lang="en-US" sz="2400" b="0" i="1" smtClean="0">
                              <a:latin typeface="Cambria Math" panose="02040503050406030204" pitchFamily="18" charset="0"/>
                            </a:rPr>
                            <m:t>𝑥</m:t>
                          </m:r>
                          <m:r>
                            <a:rPr lang="en-US" sz="2400" b="0" i="1" smtClean="0">
                              <a:latin typeface="Cambria Math" panose="02040503050406030204" pitchFamily="18" charset="0"/>
                            </a:rPr>
                            <m:t>+30</m:t>
                          </m:r>
                          <m:r>
                            <a:rPr lang="en-US" sz="2400" b="0" i="1" smtClean="0">
                              <a:latin typeface="Cambria Math" panose="02040503050406030204" pitchFamily="18" charset="0"/>
                            </a:rPr>
                            <m:t>𝑦</m:t>
                          </m:r>
                        </m:e>
                      </m:func>
                    </m:oMath>
                  </m:oMathPara>
                </a14:m>
                <a:endParaRPr lang="en-US" sz="2400" dirty="0"/>
              </a:p>
              <a:p>
                <a:r>
                  <a:rPr lang="en-US" sz="2400" dirty="0" err="1"/>
                  <a:t>s.t.</a:t>
                </a:r>
                <a:r>
                  <a:rPr lang="en-US" sz="2400" dirty="0"/>
                  <a:t> </a:t>
                </a:r>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0.2</m:t>
                      </m:r>
                      <m:r>
                        <a:rPr lang="en-US" sz="2400" b="0" i="1" smtClean="0">
                          <a:latin typeface="Cambria Math" panose="02040503050406030204" pitchFamily="18" charset="0"/>
                        </a:rPr>
                        <m:t>𝑥</m:t>
                      </m:r>
                      <m:r>
                        <a:rPr lang="en-US" sz="2400" b="0" i="1" smtClean="0">
                          <a:latin typeface="Cambria Math" panose="02040503050406030204" pitchFamily="18" charset="0"/>
                        </a:rPr>
                        <m:t>+0.5</m:t>
                      </m:r>
                      <m:r>
                        <a:rPr lang="en-US" sz="2400" b="0" i="1" smtClean="0">
                          <a:latin typeface="Cambria Math" panose="02040503050406030204" pitchFamily="18" charset="0"/>
                        </a:rPr>
                        <m:t>𝑦</m:t>
                      </m:r>
                      <m:r>
                        <a:rPr lang="en-US" sz="2400" b="0" i="1" smtClean="0">
                          <a:latin typeface="Cambria Math" panose="02040503050406030204" pitchFamily="18" charset="0"/>
                        </a:rPr>
                        <m:t>≤90</m:t>
                      </m:r>
                    </m:oMath>
                    <m:oMath xmlns:m="http://schemas.openxmlformats.org/officeDocument/2006/math">
                      <m:r>
                        <a:rPr lang="en-US" sz="2400" b="0" i="1" smtClean="0">
                          <a:latin typeface="Cambria Math" panose="02040503050406030204" pitchFamily="18" charset="0"/>
                        </a:rPr>
                        <m:t>4</m:t>
                      </m:r>
                      <m:r>
                        <a:rPr lang="en-US" sz="2400" b="0" i="1" smtClean="0">
                          <a:latin typeface="Cambria Math" panose="02040503050406030204" pitchFamily="18" charset="0"/>
                        </a:rPr>
                        <m:t>𝑥</m:t>
                      </m:r>
                      <m:r>
                        <a:rPr lang="en-US" sz="2400" b="0" i="1" smtClean="0">
                          <a:latin typeface="Cambria Math" panose="02040503050406030204" pitchFamily="18" charset="0"/>
                        </a:rPr>
                        <m:t>+2</m:t>
                      </m:r>
                      <m:r>
                        <a:rPr lang="en-US" sz="2400" b="0" i="1" smtClean="0">
                          <a:latin typeface="Cambria Math" panose="02040503050406030204" pitchFamily="18" charset="0"/>
                        </a:rPr>
                        <m:t>𝑦</m:t>
                      </m:r>
                      <m:r>
                        <a:rPr lang="en-US" sz="2400" b="0" i="1" smtClean="0">
                          <a:latin typeface="Cambria Math" panose="02040503050406030204" pitchFamily="18" charset="0"/>
                        </a:rPr>
                        <m:t>≤800</m:t>
                      </m:r>
                    </m:oMath>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m:t>
                      </m:r>
                      <m:r>
                        <a:rPr lang="en-US" sz="2400" b="0" i="1" smtClean="0">
                          <a:latin typeface="Cambria Math" panose="02040503050406030204" pitchFamily="18" charset="0"/>
                        </a:rPr>
                        <m:t>𝑦</m:t>
                      </m:r>
                      <m:r>
                        <a:rPr lang="en-US" sz="2400" b="0" i="1" smtClean="0">
                          <a:latin typeface="Cambria Math" panose="02040503050406030204" pitchFamily="18" charset="0"/>
                        </a:rPr>
                        <m:t>≥0</m:t>
                      </m:r>
                    </m:oMath>
                  </m:oMathPara>
                </a14:m>
                <a:endParaRPr lang="en-US" sz="24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20116" y="1564941"/>
                <a:ext cx="2580899" cy="1999330"/>
              </a:xfrm>
              <a:prstGeom prst="rect">
                <a:avLst/>
              </a:prstGeom>
              <a:blipFill rotWithShape="0">
                <a:blip r:embed="rId5"/>
                <a:stretch>
                  <a:fillRect l="-7075" b="-4268"/>
                </a:stretch>
              </a:blipFill>
            </p:spPr>
            <p:txBody>
              <a:bodyPr/>
              <a:lstStyle/>
              <a:p>
                <a:r>
                  <a:rPr lang="en-US">
                    <a:noFill/>
                  </a:rPr>
                  <a:t> </a:t>
                </a:r>
              </a:p>
            </p:txBody>
          </p:sp>
        </mc:Fallback>
      </mc:AlternateContent>
    </p:spTree>
    <p:extLst>
      <p:ext uri="{BB962C8B-B14F-4D97-AF65-F5344CB8AC3E}">
        <p14:creationId xmlns:p14="http://schemas.microsoft.com/office/powerpoint/2010/main" val="3377267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ngYangTheme">
  <a:themeElements>
    <a:clrScheme name="Teamcore_Color">
      <a:dk1>
        <a:sysClr val="windowText" lastClr="000000"/>
      </a:dk1>
      <a:lt1>
        <a:sysClr val="window" lastClr="FFFFFF"/>
      </a:lt1>
      <a:dk2>
        <a:srgbClr val="646B86"/>
      </a:dk2>
      <a:lt2>
        <a:srgbClr val="C5D1D7"/>
      </a:lt2>
      <a:accent1>
        <a:srgbClr val="900000"/>
      </a:accent1>
      <a:accent2>
        <a:srgbClr val="F0B81F"/>
      </a:accent2>
      <a:accent3>
        <a:srgbClr val="8CADAE"/>
      </a:accent3>
      <a:accent4>
        <a:srgbClr val="8C7B70"/>
      </a:accent4>
      <a:accent5>
        <a:srgbClr val="8FB08C"/>
      </a:accent5>
      <a:accent6>
        <a:srgbClr val="D19049"/>
      </a:accent6>
      <a:hlink>
        <a:srgbClr val="00A3D6"/>
      </a:hlink>
      <a:folHlink>
        <a:srgbClr val="694F07"/>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RongYangTheme" id="{D7630A04-C4F1-4873-A4EC-33A465EB564F}" vid="{97D5BBA1-6F79-4368-8DB0-1EFD1EF8D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RongYangTheme</Template>
  <TotalTime>11344</TotalTime>
  <Words>2750</Words>
  <Application>Microsoft Office PowerPoint</Application>
  <PresentationFormat>On-screen Show (4:3)</PresentationFormat>
  <Paragraphs>1056</Paragraphs>
  <Slides>61</Slides>
  <Notes>25</Notes>
  <HiddenSlides>15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华文新魏</vt:lpstr>
      <vt:lpstr>宋体</vt:lpstr>
      <vt:lpstr>Arial</vt:lpstr>
      <vt:lpstr>Calibri</vt:lpstr>
      <vt:lpstr>Cambria Math</vt:lpstr>
      <vt:lpstr>Gill Sans MT</vt:lpstr>
      <vt:lpstr>Wingdings</vt:lpstr>
      <vt:lpstr>Wingdings 3</vt:lpstr>
      <vt:lpstr>RongYangTheme</vt:lpstr>
      <vt:lpstr>Artificial Intelligence: Representation and Problem Solving  Optimization (2): Linear Programming</vt:lpstr>
      <vt:lpstr>Recap</vt:lpstr>
      <vt:lpstr>Recap</vt:lpstr>
      <vt:lpstr>Recap</vt:lpstr>
      <vt:lpstr>Recap</vt:lpstr>
      <vt:lpstr>Outline</vt:lpstr>
      <vt:lpstr>Linear Program: Definition</vt:lpstr>
      <vt:lpstr>Linear Program: Example</vt:lpstr>
      <vt:lpstr>Linear Program: Example</vt:lpstr>
      <vt:lpstr>Linear Program: Example</vt:lpstr>
      <vt:lpstr>Quiz 1: Linear Program</vt:lpstr>
      <vt:lpstr>Linear Program: Definition</vt:lpstr>
      <vt:lpstr>Linear Program: Definition</vt:lpstr>
      <vt:lpstr>Linear Program: Definition</vt:lpstr>
      <vt:lpstr>Linear Program: Definition</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Linear Program: How to Solve</vt:lpstr>
      <vt:lpstr>Simplex Algorithm</vt:lpstr>
      <vt:lpstr>Simplex Algorithm</vt:lpstr>
      <vt:lpstr>Simplex Algorithm</vt:lpstr>
      <vt:lpstr>Simplex Algorithm</vt:lpstr>
      <vt:lpstr>Simplex Algorithm</vt:lpstr>
      <vt:lpstr>Simplex Algorithm</vt:lpstr>
      <vt:lpstr>Simplex Algorithm</vt:lpstr>
      <vt:lpstr>Simplex Algorithm</vt:lpstr>
      <vt:lpstr>Quiz 2</vt:lpstr>
      <vt:lpstr>Two-Phase Simplex Algorithm</vt:lpstr>
      <vt:lpstr>Simplex Algorithm</vt:lpstr>
      <vt:lpstr>Linear Program: How to Solve</vt:lpstr>
      <vt:lpstr>Linear Program: How</vt:lpstr>
      <vt:lpstr>Linear Program: Note</vt:lpstr>
      <vt:lpstr>Linear Program Duality</vt:lpstr>
      <vt:lpstr>Linear Program Duality</vt:lpstr>
      <vt:lpstr>Linear Program Duality</vt:lpstr>
      <vt:lpstr>Linear Program Duality</vt:lpstr>
      <vt:lpstr>Linear Program Duality</vt:lpstr>
      <vt:lpstr>Linear Program Duality</vt:lpstr>
      <vt:lpstr>Linear Program Duality</vt:lpstr>
      <vt:lpstr>Linear Program Duality</vt:lpstr>
      <vt:lpstr>Linear Program Duality</vt:lpstr>
      <vt:lpstr>Write the Dual of an LP (Non-Standard form)</vt:lpstr>
      <vt:lpstr>Linear Program Duality</vt:lpstr>
      <vt:lpstr>Other properties of LP Duality (not required)</vt:lpstr>
      <vt:lpstr>Summary</vt:lpstr>
      <vt:lpstr>Linear Program: Additional Resources</vt:lpstr>
      <vt:lpstr>Acknowledgment</vt:lpstr>
      <vt:lpstr>Simplex Algorithm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Fang</dc:creator>
  <cp:lastModifiedBy>Fei Fang</cp:lastModifiedBy>
  <cp:revision>1247</cp:revision>
  <cp:lastPrinted>2018-09-27T15:58:09Z</cp:lastPrinted>
  <dcterms:created xsi:type="dcterms:W3CDTF">2016-01-28T05:48:30Z</dcterms:created>
  <dcterms:modified xsi:type="dcterms:W3CDTF">2018-09-28T22:03:12Z</dcterms:modified>
</cp:coreProperties>
</file>